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71"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F86122-C024-4395-9867-8BDE25D59980}" type="datetimeFigureOut">
              <a:rPr lang="en-US" smtClean="0"/>
              <a:pPr/>
              <a:t>5/21/2013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B3E731-8F28-4BA5-AD78-81E339423680}" type="slidenum">
              <a:rPr lang="en-US" smtClean="0"/>
              <a:pPr/>
              <a:t>‹#›</a:t>
            </a:fld>
            <a:endParaRPr lang="en-US"/>
          </a:p>
        </p:txBody>
      </p:sp>
    </p:spTree>
    <p:extLst>
      <p:ext uri="{BB962C8B-B14F-4D97-AF65-F5344CB8AC3E}">
        <p14:creationId xmlns:p14="http://schemas.microsoft.com/office/powerpoint/2010/main" xmlns="" val="1444515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9A34A93-122E-4D71-8B4B-3C6E9BA3E654}"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685186" y="4344330"/>
            <a:ext cx="5487629" cy="4115109"/>
          </a:xfrm>
          <a:noFill/>
          <a:ln/>
        </p:spPr>
        <p:txBody>
          <a:bodyPr/>
          <a:lstStyle/>
          <a:p>
            <a:pPr eaLnBrk="1" hangingPunct="1"/>
            <a:r>
              <a:rPr lang="en-US" smtClean="0">
                <a:latin typeface="Arial" pitchFamily="34" charset="0"/>
                <a:cs typeface="Arial" pitchFamily="34" charset="0"/>
              </a:rPr>
              <a:t>No notes will be added for these 11 slides. They detail the changes in the revised 11 Principles.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7588" name="Slide Number Placeholder 3"/>
          <p:cNvSpPr>
            <a:spLocks noGrp="1"/>
          </p:cNvSpPr>
          <p:nvPr>
            <p:ph type="sldNum" sz="quarter" idx="5"/>
          </p:nvPr>
        </p:nvSpPr>
        <p:spPr>
          <a:noFill/>
        </p:spPr>
        <p:txBody>
          <a:bodyPr/>
          <a:lstStyle/>
          <a:p>
            <a:fld id="{6C0DF270-5E41-4FE1-9384-0125AC33ECE8}"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8612" name="Slide Number Placeholder 3"/>
          <p:cNvSpPr>
            <a:spLocks noGrp="1"/>
          </p:cNvSpPr>
          <p:nvPr>
            <p:ph type="sldNum" sz="quarter" idx="5"/>
          </p:nvPr>
        </p:nvSpPr>
        <p:spPr>
          <a:noFill/>
        </p:spPr>
        <p:txBody>
          <a:bodyPr/>
          <a:lstStyle/>
          <a:p>
            <a:fld id="{0245F5E4-305A-49AE-ACBB-4B2BB014BEFB}"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smtClean="0">
                <a:latin typeface="Arial" pitchFamily="34" charset="0"/>
                <a:cs typeface="Arial" pitchFamily="34" charset="0"/>
              </a:rPr>
              <a:t>When thinking about how to evaluate Principle 11, it is useful to think of the kind of data National Evaluators will be looking for from National Finalists. Excellent application usually include this kind of data from the beginning. It is also important to gain some familiarity with what “good” scores or data look like.</a:t>
            </a:r>
          </a:p>
        </p:txBody>
      </p:sp>
      <p:sp>
        <p:nvSpPr>
          <p:cNvPr id="69636" name="Slide Number Placeholder 3"/>
          <p:cNvSpPr>
            <a:spLocks noGrp="1"/>
          </p:cNvSpPr>
          <p:nvPr>
            <p:ph type="sldNum" sz="quarter" idx="5"/>
          </p:nvPr>
        </p:nvSpPr>
        <p:spPr>
          <a:noFill/>
        </p:spPr>
        <p:txBody>
          <a:bodyPr/>
          <a:lstStyle/>
          <a:p>
            <a:fld id="{808D0159-7D5A-4BE2-864F-0249F5AF1683}"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59396" name="Slide Number Placeholder 3"/>
          <p:cNvSpPr>
            <a:spLocks noGrp="1"/>
          </p:cNvSpPr>
          <p:nvPr>
            <p:ph type="sldNum" sz="quarter" idx="5"/>
          </p:nvPr>
        </p:nvSpPr>
        <p:spPr>
          <a:noFill/>
        </p:spPr>
        <p:txBody>
          <a:bodyPr/>
          <a:lstStyle/>
          <a:p>
            <a:fld id="{0820026F-9723-4401-B269-B74DBDB2B7F3}"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0420" name="Slide Number Placeholder 3"/>
          <p:cNvSpPr>
            <a:spLocks noGrp="1"/>
          </p:cNvSpPr>
          <p:nvPr>
            <p:ph type="sldNum" sz="quarter" idx="5"/>
          </p:nvPr>
        </p:nvSpPr>
        <p:spPr>
          <a:noFill/>
        </p:spPr>
        <p:txBody>
          <a:bodyPr/>
          <a:lstStyle/>
          <a:p>
            <a:fld id="{8A58ED6F-515F-455B-AC52-B83619131CD6}" type="slidenum">
              <a:rPr lang="en-US" smtClean="0">
                <a:latin typeface="Arial" pitchFamily="34" charset="0"/>
                <a:cs typeface="Arial" pitchFamily="34" charset="0"/>
              </a:rPr>
              <a:pPr/>
              <a:t>5</a:t>
            </a:fld>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1444" name="Slide Number Placeholder 3"/>
          <p:cNvSpPr>
            <a:spLocks noGrp="1"/>
          </p:cNvSpPr>
          <p:nvPr>
            <p:ph type="sldNum" sz="quarter" idx="5"/>
          </p:nvPr>
        </p:nvSpPr>
        <p:spPr>
          <a:noFill/>
        </p:spPr>
        <p:txBody>
          <a:bodyPr/>
          <a:lstStyle/>
          <a:p>
            <a:fld id="{37B84B03-BEBA-4B8E-B793-1070ABC6EEF6}"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2468" name="Slide Number Placeholder 3"/>
          <p:cNvSpPr>
            <a:spLocks noGrp="1"/>
          </p:cNvSpPr>
          <p:nvPr>
            <p:ph type="sldNum" sz="quarter" idx="5"/>
          </p:nvPr>
        </p:nvSpPr>
        <p:spPr>
          <a:noFill/>
        </p:spPr>
        <p:txBody>
          <a:bodyPr/>
          <a:lstStyle/>
          <a:p>
            <a:fld id="{9869B583-B3C9-4D9F-88C6-D16420410217}"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3492" name="Slide Number Placeholder 3"/>
          <p:cNvSpPr>
            <a:spLocks noGrp="1"/>
          </p:cNvSpPr>
          <p:nvPr>
            <p:ph type="sldNum" sz="quarter" idx="5"/>
          </p:nvPr>
        </p:nvSpPr>
        <p:spPr>
          <a:noFill/>
        </p:spPr>
        <p:txBody>
          <a:bodyPr/>
          <a:lstStyle/>
          <a:p>
            <a:fld id="{E60204EE-A910-4E5F-9022-78B9E672465D}"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4516" name="Slide Number Placeholder 3"/>
          <p:cNvSpPr>
            <a:spLocks noGrp="1"/>
          </p:cNvSpPr>
          <p:nvPr>
            <p:ph type="sldNum" sz="quarter" idx="5"/>
          </p:nvPr>
        </p:nvSpPr>
        <p:spPr>
          <a:noFill/>
        </p:spPr>
        <p:txBody>
          <a:bodyPr/>
          <a:lstStyle/>
          <a:p>
            <a:fld id="{4DED69FD-31A7-44AE-A069-CDCE332FF798}"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5540" name="Slide Number Placeholder 3"/>
          <p:cNvSpPr>
            <a:spLocks noGrp="1"/>
          </p:cNvSpPr>
          <p:nvPr>
            <p:ph type="sldNum" sz="quarter" idx="5"/>
          </p:nvPr>
        </p:nvSpPr>
        <p:spPr>
          <a:noFill/>
        </p:spPr>
        <p:txBody>
          <a:bodyPr/>
          <a:lstStyle/>
          <a:p>
            <a:fld id="{0B806E41-4293-41F6-A035-D38F014BB478}"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eaLnBrk="1" hangingPunct="1"/>
            <a:endParaRPr lang="en-US" smtClean="0">
              <a:latin typeface="Arial" pitchFamily="34" charset="0"/>
              <a:cs typeface="Arial" pitchFamily="34" charset="0"/>
            </a:endParaRPr>
          </a:p>
        </p:txBody>
      </p:sp>
      <p:sp>
        <p:nvSpPr>
          <p:cNvPr id="66564" name="Slide Number Placeholder 3"/>
          <p:cNvSpPr>
            <a:spLocks noGrp="1"/>
          </p:cNvSpPr>
          <p:nvPr>
            <p:ph type="sldNum" sz="quarter" idx="5"/>
          </p:nvPr>
        </p:nvSpPr>
        <p:spPr>
          <a:noFill/>
        </p:spPr>
        <p:txBody>
          <a:bodyPr/>
          <a:lstStyle/>
          <a:p>
            <a:fld id="{1143CECE-473A-4C5C-A0A3-D299BB087C5E}" type="slidenum">
              <a:rPr lang="en-US" smtClean="0">
                <a:latin typeface="Arial" pitchFamily="34" charset="0"/>
                <a:cs typeface="Arial" pitchFamily="34" charset="0"/>
              </a:rPr>
              <a:pPr/>
              <a:t>11</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44FB76-7D2A-4414-A5AF-B7CFF4383CD1}" type="datetime1">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D2135-6789-4C46-821D-83F941711FD9}" type="datetime1">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9FF74-AE20-4479-9513-D2369B9F51F7}" type="datetime1">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4E8F4-33A5-4DE6-B1FC-41ADC9B1432C}" type="datetime1">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2122E-4077-4D76-ABE1-C26F4064A8F1}" type="datetime1">
              <a:rPr lang="en-US" smtClean="0"/>
              <a:pPr/>
              <a:t>5/21/2013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85A7A-7005-4E97-95A5-8F23C59086B7}" type="datetime1">
              <a:rPr lang="en-US" smtClean="0"/>
              <a:pPr/>
              <a:t>5/21/2013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8805F-BA3E-431F-B1C0-A237D36A2E99}" type="datetime1">
              <a:rPr lang="en-US" smtClean="0"/>
              <a:pPr/>
              <a:t>5/21/2013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E16CFA-905B-402D-BFD1-5A1A02F37292}" type="datetime1">
              <a:rPr lang="en-US" smtClean="0"/>
              <a:pPr/>
              <a:t>5/21/2013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919ED-3AD0-4AB1-ADC7-08C9140AB351}" type="datetime1">
              <a:rPr lang="en-US" smtClean="0"/>
              <a:pPr/>
              <a:t>5/21/2013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C42FE-260B-4262-951C-F4240D653ADA}" type="datetime1">
              <a:rPr lang="en-US" smtClean="0"/>
              <a:pPr/>
              <a:t>5/21/2013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53720-7BA7-40D6-98D6-FE565DB48365}" type="datetime1">
              <a:rPr lang="en-US" smtClean="0"/>
              <a:pPr/>
              <a:t>5/21/2013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11410-DD27-4AE6-9EF6-5915D37A8F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3A749-13AF-4EF8-B275-1DB32BA1A036}" type="datetime1">
              <a:rPr lang="en-US" smtClean="0"/>
              <a:pPr/>
              <a:t>5/21/2013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11410-DD27-4AE6-9EF6-5915D37A8F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p>
            <a:r>
              <a:rPr lang="en-US" dirty="0" smtClean="0"/>
              <a:t>Why Core Essentials?</a:t>
            </a:r>
            <a:endParaRPr lang="en-US" dirty="0"/>
          </a:p>
        </p:txBody>
      </p:sp>
      <p:sp>
        <p:nvSpPr>
          <p:cNvPr id="3" name="Subtitle 2"/>
          <p:cNvSpPr>
            <a:spLocks noGrp="1"/>
          </p:cNvSpPr>
          <p:nvPr>
            <p:ph type="subTitle" idx="1"/>
          </p:nvPr>
        </p:nvSpPr>
        <p:spPr>
          <a:xfrm>
            <a:off x="1371600" y="3657600"/>
            <a:ext cx="6400800" cy="1981200"/>
          </a:xfrm>
        </p:spPr>
        <p:txBody>
          <a:bodyPr>
            <a:normAutofit fontScale="85000" lnSpcReduction="10000"/>
          </a:bodyPr>
          <a:lstStyle/>
          <a:p>
            <a:r>
              <a:rPr lang="en-US" i="1" dirty="0" smtClean="0"/>
              <a:t>How Core Essentials aligns with the acclaimed Character Education Partnership’s (CEP) 11 guiding principles to provide a research based, “effective,” comprehensive character education program. </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2"/>
          <p:cNvSpPr txBox="1">
            <a:spLocks noChangeArrowheads="1"/>
          </p:cNvSpPr>
          <p:nvPr/>
        </p:nvSpPr>
        <p:spPr bwMode="auto">
          <a:xfrm>
            <a:off x="1143000" y="3276600"/>
            <a:ext cx="6934200" cy="509588"/>
          </a:xfrm>
          <a:prstGeom prst="rect">
            <a:avLst/>
          </a:prstGeom>
          <a:noFill/>
          <a:ln w="9525" algn="ctr">
            <a:noFill/>
            <a:miter lim="800000"/>
            <a:headEnd/>
            <a:tailEnd/>
          </a:ln>
        </p:spPr>
        <p:txBody>
          <a:bodyPr>
            <a:spAutoFit/>
          </a:bodyPr>
          <a:lstStyle/>
          <a:p>
            <a:pPr marL="342900" indent="-342900">
              <a:lnSpc>
                <a:spcPct val="75000"/>
              </a:lnSpc>
              <a:spcBef>
                <a:spcPct val="50000"/>
              </a:spcBef>
            </a:pPr>
            <a:r>
              <a:rPr lang="en-US" sz="3600" b="1">
                <a:latin typeface="Eurostile"/>
              </a:rPr>
              <a:t>   </a:t>
            </a:r>
            <a:endParaRPr lang="en-US" sz="2800">
              <a:latin typeface="Eurostile"/>
            </a:endParaRPr>
          </a:p>
        </p:txBody>
      </p:sp>
      <p:sp>
        <p:nvSpPr>
          <p:cNvPr id="208899" name="Text Box 3"/>
          <p:cNvSpPr txBox="1">
            <a:spLocks noChangeArrowheads="1"/>
          </p:cNvSpPr>
          <p:nvPr/>
        </p:nvSpPr>
        <p:spPr bwMode="auto">
          <a:xfrm>
            <a:off x="838200" y="1066800"/>
            <a:ext cx="7543800" cy="1016000"/>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nSpc>
                <a:spcPct val="80000"/>
              </a:lnSpc>
              <a:spcBef>
                <a:spcPct val="50000"/>
              </a:spcBef>
              <a:defRPr/>
            </a:pPr>
            <a:r>
              <a:rPr lang="en-US" sz="3000" b="1" dirty="0">
                <a:latin typeface="Eurostile" pitchFamily="34" charset="0"/>
                <a:cs typeface="Arial" charset="0"/>
              </a:rPr>
              <a:t>  </a:t>
            </a:r>
            <a:r>
              <a:rPr lang="en-US" sz="3000" b="1" dirty="0">
                <a:latin typeface="+mj-lt"/>
                <a:cs typeface="Arial" charset="0"/>
              </a:rPr>
              <a:t>Staff is an ethical learning community that adheres to core values</a:t>
            </a:r>
            <a:endParaRPr lang="en-US" sz="3000" dirty="0">
              <a:latin typeface="+mj-lt"/>
              <a:cs typeface="Arial" charset="0"/>
            </a:endParaRPr>
          </a:p>
        </p:txBody>
      </p:sp>
      <p:sp>
        <p:nvSpPr>
          <p:cNvPr id="30725" name="Rectangle 7"/>
          <p:cNvSpPr>
            <a:spLocks noChangeArrowheads="1"/>
          </p:cNvSpPr>
          <p:nvPr/>
        </p:nvSpPr>
        <p:spPr bwMode="auto">
          <a:xfrm>
            <a:off x="1143000" y="2025908"/>
            <a:ext cx="6858000" cy="4985980"/>
          </a:xfrm>
          <a:prstGeom prst="rect">
            <a:avLst/>
          </a:prstGeom>
          <a:noFill/>
          <a:ln w="9525">
            <a:noFill/>
            <a:miter lim="800000"/>
            <a:headEnd/>
            <a:tailEnd/>
          </a:ln>
        </p:spPr>
        <p:txBody>
          <a:bodyPr tIns="0" bIns="0" anchor="ctr">
            <a:spAutoFit/>
          </a:bodyPr>
          <a:lstStyle/>
          <a:p>
            <a:pPr eaLnBrk="0" hangingPunct="0">
              <a:defRPr/>
            </a:pPr>
            <a:r>
              <a:rPr lang="en-US" sz="2400" b="1" dirty="0">
                <a:latin typeface="+mj-lt"/>
                <a:cs typeface="Arial" charset="0"/>
              </a:rPr>
              <a:t>8.1: Staff modeling</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8.2: Staff development</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8.3: Staff planning and reflection</a:t>
            </a:r>
          </a:p>
          <a:p>
            <a:pPr eaLnBrk="0" hangingPunct="0">
              <a:defRPr/>
            </a:pPr>
            <a:endParaRPr lang="en-US" sz="1400" dirty="0">
              <a:cs typeface="Arial" charset="0"/>
            </a:endParaRPr>
          </a:p>
          <a:p>
            <a:pPr eaLnBrk="0" hangingPunct="0">
              <a:defRPr/>
            </a:pPr>
            <a:r>
              <a:rPr lang="en-US" sz="1400" b="1" u="sng" dirty="0" smtClean="0">
                <a:solidFill>
                  <a:srgbClr val="FF0000"/>
                </a:solidFill>
                <a:cs typeface="Arial" charset="0"/>
              </a:rPr>
              <a:t>Core Essential’s Aligning Components:</a:t>
            </a:r>
          </a:p>
          <a:p>
            <a:pPr eaLnBrk="0" hangingPunct="0">
              <a:buFontTx/>
              <a:buChar char="-"/>
              <a:defRPr/>
            </a:pPr>
            <a:r>
              <a:rPr lang="en-US" sz="1400" dirty="0" smtClean="0">
                <a:solidFill>
                  <a:srgbClr val="FF0000"/>
                </a:solidFill>
                <a:cs typeface="Arial" charset="0"/>
              </a:rPr>
              <a:t>Our curriculum fosters a school climate change. Whatever is great is enhanced and areas 	needing work and attention can be easily talked about and reshaped with 	purpose using our values and resources. </a:t>
            </a:r>
          </a:p>
          <a:p>
            <a:pPr eaLnBrk="0" hangingPunct="0">
              <a:buFontTx/>
              <a:buChar char="-"/>
              <a:defRPr/>
            </a:pPr>
            <a:r>
              <a:rPr lang="en-US" sz="1400" dirty="0" smtClean="0">
                <a:solidFill>
                  <a:srgbClr val="FF0000"/>
                </a:solidFill>
                <a:cs typeface="Arial" charset="0"/>
              </a:rPr>
              <a:t>common language</a:t>
            </a:r>
          </a:p>
          <a:p>
            <a:pPr eaLnBrk="0" hangingPunct="0">
              <a:defRPr/>
            </a:pPr>
            <a:r>
              <a:rPr lang="en-US" sz="1400" dirty="0" smtClean="0">
                <a:solidFill>
                  <a:srgbClr val="FF0000"/>
                </a:solidFill>
                <a:cs typeface="Arial" charset="0"/>
              </a:rPr>
              <a:t>- Core Essentials Training available for your staff that assists in evaluating, reflecting, and 	making a plan for change from the current values culture into a 	healthier school climate. </a:t>
            </a:r>
          </a:p>
          <a:p>
            <a:pPr eaLnBrk="0" hangingPunct="0">
              <a:defRPr/>
            </a:pPr>
            <a:r>
              <a:rPr lang="en-US" sz="1400" dirty="0" smtClean="0">
                <a:solidFill>
                  <a:srgbClr val="FF0000"/>
                </a:solidFill>
                <a:cs typeface="Arial" charset="0"/>
              </a:rPr>
              <a:t>- e-newsletters provide staff buy-in ideas</a:t>
            </a:r>
          </a:p>
          <a:p>
            <a:pPr eaLnBrk="0" hangingPunct="0">
              <a:defRPr/>
            </a:pPr>
            <a:r>
              <a:rPr lang="en-US" sz="1400" dirty="0" smtClean="0">
                <a:solidFill>
                  <a:srgbClr val="FF0000"/>
                </a:solidFill>
                <a:cs typeface="Arial" charset="0"/>
              </a:rPr>
              <a:t>- parent communication tools</a:t>
            </a:r>
          </a:p>
          <a:p>
            <a:pPr eaLnBrk="0" hangingPunct="0">
              <a:defRPr/>
            </a:pPr>
            <a:r>
              <a:rPr lang="en-US" sz="1400" dirty="0" smtClean="0">
                <a:solidFill>
                  <a:srgbClr val="FF0000"/>
                </a:solidFill>
                <a:cs typeface="Arial" charset="0"/>
              </a:rPr>
              <a:t>- feedback forms and suggestions on conducting data digs provided</a:t>
            </a:r>
          </a:p>
          <a:p>
            <a:pPr eaLnBrk="0" hangingPunct="0">
              <a:defRPr/>
            </a:pPr>
            <a:r>
              <a:rPr lang="en-US" sz="1400" b="1" u="sng" dirty="0" smtClean="0">
                <a:solidFill>
                  <a:srgbClr val="FF0000"/>
                </a:solidFill>
                <a:cs typeface="Arial" charset="0"/>
              </a:rPr>
              <a:t> </a:t>
            </a:r>
          </a:p>
          <a:p>
            <a:pPr eaLnBrk="0" hangingPunct="0">
              <a:defRPr/>
            </a:pPr>
            <a:endParaRPr lang="en-US" sz="1400" dirty="0">
              <a:cs typeface="Arial" charset="0"/>
            </a:endParaRPr>
          </a:p>
        </p:txBody>
      </p:sp>
      <p:sp>
        <p:nvSpPr>
          <p:cNvPr id="30726" name="Rectangle 7"/>
          <p:cNvSpPr>
            <a:spLocks noChangeArrowheads="1"/>
          </p:cNvSpPr>
          <p:nvPr/>
        </p:nvSpPr>
        <p:spPr bwMode="auto">
          <a:xfrm>
            <a:off x="3200400" y="344488"/>
            <a:ext cx="3048000" cy="646112"/>
          </a:xfrm>
          <a:prstGeom prst="rect">
            <a:avLst/>
          </a:prstGeom>
          <a:noFill/>
          <a:ln w="9525">
            <a:noFill/>
            <a:miter lim="800000"/>
            <a:headEnd/>
            <a:tailEnd/>
          </a:ln>
        </p:spPr>
        <p:txBody>
          <a:bodyPr>
            <a:spAutoFit/>
          </a:bodyPr>
          <a:lstStyle/>
          <a:p>
            <a:pPr eaLnBrk="0" hangingPunct="0">
              <a:defRPr/>
            </a:pPr>
            <a:r>
              <a:rPr lang="en-US" sz="3600" b="1" dirty="0">
                <a:solidFill>
                  <a:srgbClr val="FF0000"/>
                </a:solidFill>
                <a:latin typeface="+mj-lt"/>
                <a:cs typeface="Arial" charset="0"/>
              </a:rPr>
              <a:t>Principle 8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2"/>
          <p:cNvSpPr txBox="1">
            <a:spLocks noChangeArrowheads="1"/>
          </p:cNvSpPr>
          <p:nvPr/>
        </p:nvSpPr>
        <p:spPr bwMode="auto">
          <a:xfrm>
            <a:off x="1524000" y="2438400"/>
            <a:ext cx="6096000" cy="534988"/>
          </a:xfrm>
          <a:prstGeom prst="rect">
            <a:avLst/>
          </a:prstGeom>
          <a:noFill/>
          <a:ln w="9525" algn="ctr">
            <a:noFill/>
            <a:miter lim="800000"/>
            <a:headEnd/>
            <a:tailEnd/>
          </a:ln>
        </p:spPr>
        <p:txBody>
          <a:bodyPr>
            <a:spAutoFit/>
          </a:bodyPr>
          <a:lstStyle/>
          <a:p>
            <a:pPr marL="342900" indent="-342900">
              <a:lnSpc>
                <a:spcPct val="80000"/>
              </a:lnSpc>
              <a:spcBef>
                <a:spcPct val="50000"/>
              </a:spcBef>
            </a:pPr>
            <a:r>
              <a:rPr lang="en-US" sz="3600" b="1">
                <a:latin typeface="Eurostile"/>
              </a:rPr>
              <a:t>   </a:t>
            </a:r>
            <a:endParaRPr lang="en-US" sz="2800">
              <a:latin typeface="Eurostile"/>
            </a:endParaRPr>
          </a:p>
        </p:txBody>
      </p:sp>
      <p:sp>
        <p:nvSpPr>
          <p:cNvPr id="209923" name="Text Box 3"/>
          <p:cNvSpPr txBox="1">
            <a:spLocks noChangeArrowheads="1"/>
          </p:cNvSpPr>
          <p:nvPr/>
        </p:nvSpPr>
        <p:spPr bwMode="auto">
          <a:xfrm>
            <a:off x="1524000" y="1371600"/>
            <a:ext cx="6019800" cy="655564"/>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wrap="square" tIns="137160" bIns="137160">
            <a:spAutoFit/>
          </a:bodyPr>
          <a:lstStyle/>
          <a:p>
            <a:pPr marL="342900" indent="-342900" algn="ctr">
              <a:lnSpc>
                <a:spcPct val="80000"/>
              </a:lnSpc>
              <a:spcBef>
                <a:spcPct val="50000"/>
              </a:spcBef>
              <a:defRPr/>
            </a:pPr>
            <a:r>
              <a:rPr lang="en-US" sz="3000" b="1" dirty="0">
                <a:latin typeface="+mj-lt"/>
                <a:cs typeface="Arial" charset="0"/>
              </a:rPr>
              <a:t>   Fosters shared leadership</a:t>
            </a:r>
            <a:endParaRPr lang="en-US" sz="3000" dirty="0">
              <a:latin typeface="+mj-lt"/>
              <a:cs typeface="Arial" charset="0"/>
            </a:endParaRPr>
          </a:p>
        </p:txBody>
      </p:sp>
      <p:sp>
        <p:nvSpPr>
          <p:cNvPr id="31749" name="Rectangle 4"/>
          <p:cNvSpPr>
            <a:spLocks noChangeArrowheads="1"/>
          </p:cNvSpPr>
          <p:nvPr/>
        </p:nvSpPr>
        <p:spPr bwMode="auto">
          <a:xfrm>
            <a:off x="1447800" y="2438400"/>
            <a:ext cx="7467600" cy="3847207"/>
          </a:xfrm>
          <a:prstGeom prst="rect">
            <a:avLst/>
          </a:prstGeom>
          <a:noFill/>
          <a:ln w="9525">
            <a:noFill/>
            <a:miter lim="800000"/>
            <a:headEnd/>
            <a:tailEnd/>
          </a:ln>
        </p:spPr>
        <p:txBody>
          <a:bodyPr wrap="square">
            <a:spAutoFit/>
          </a:bodyPr>
          <a:lstStyle/>
          <a:p>
            <a:pPr eaLnBrk="0" hangingPunct="0">
              <a:defRPr/>
            </a:pPr>
            <a:r>
              <a:rPr lang="en-US" sz="2400" b="1" dirty="0">
                <a:latin typeface="+mj-lt"/>
                <a:cs typeface="Arial" charset="0"/>
              </a:rPr>
              <a:t>9.1: Leaders champion effort</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9.2: Leadership group plans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9.3: Student </a:t>
            </a:r>
            <a:r>
              <a:rPr lang="en-US" sz="2400" b="1" dirty="0" smtClean="0">
                <a:latin typeface="+mj-lt"/>
                <a:cs typeface="Arial" charset="0"/>
              </a:rPr>
              <a:t>leadership</a:t>
            </a:r>
          </a:p>
          <a:p>
            <a:pPr eaLnBrk="0" hangingPunct="0">
              <a:defRPr/>
            </a:pPr>
            <a:endParaRPr lang="en-US" sz="1400" b="1" dirty="0" smtClean="0">
              <a:cs typeface="Arial" charset="0"/>
            </a:endParaRPr>
          </a:p>
          <a:p>
            <a:pPr eaLnBrk="0" hangingPunct="0">
              <a:defRPr/>
            </a:pPr>
            <a:r>
              <a:rPr lang="en-US" sz="1400" b="1" u="sng" dirty="0" smtClean="0">
                <a:solidFill>
                  <a:srgbClr val="FF0000"/>
                </a:solidFill>
                <a:cs typeface="Arial" charset="0"/>
              </a:rPr>
              <a:t>Core Essential’s Aligning Components:</a:t>
            </a:r>
          </a:p>
          <a:p>
            <a:pPr eaLnBrk="0" hangingPunct="0">
              <a:buFontTx/>
              <a:buChar char="-"/>
              <a:defRPr/>
            </a:pPr>
            <a:r>
              <a:rPr lang="en-US" sz="1400" dirty="0" smtClean="0">
                <a:solidFill>
                  <a:srgbClr val="FF0000"/>
                </a:solidFill>
                <a:cs typeface="Arial" charset="0"/>
              </a:rPr>
              <a:t>Overview Guide that suggests ways to develop a team </a:t>
            </a:r>
          </a:p>
          <a:p>
            <a:pPr eaLnBrk="0" hangingPunct="0">
              <a:buFontTx/>
              <a:buChar char="-"/>
              <a:defRPr/>
            </a:pPr>
            <a:r>
              <a:rPr lang="en-US" sz="1400" dirty="0" smtClean="0">
                <a:solidFill>
                  <a:srgbClr val="FF0000"/>
                </a:solidFill>
                <a:cs typeface="Arial" charset="0"/>
              </a:rPr>
              <a:t> principal letter sent out to each participating school </a:t>
            </a:r>
          </a:p>
          <a:p>
            <a:pPr eaLnBrk="0" hangingPunct="0">
              <a:defRPr/>
            </a:pPr>
            <a:r>
              <a:rPr lang="en-US" sz="1400" dirty="0" smtClean="0">
                <a:solidFill>
                  <a:srgbClr val="FF0000"/>
                </a:solidFill>
                <a:cs typeface="Arial" charset="0"/>
              </a:rPr>
              <a:t>- Student leadership is a natural result of the relationships and self-motivation that occurs 	when inward attitudes become outward behaviors. </a:t>
            </a:r>
          </a:p>
          <a:p>
            <a:pPr eaLnBrk="0" hangingPunct="0">
              <a:defRPr/>
            </a:pPr>
            <a:r>
              <a:rPr lang="en-US" sz="1400" b="1" u="sng" dirty="0" smtClean="0">
                <a:solidFill>
                  <a:srgbClr val="FF0000"/>
                </a:solidFill>
                <a:cs typeface="Arial" charset="0"/>
              </a:rPr>
              <a:t> </a:t>
            </a:r>
          </a:p>
          <a:p>
            <a:pPr eaLnBrk="0" hangingPunct="0">
              <a:defRPr/>
            </a:pPr>
            <a:endParaRPr lang="en-US" sz="2000" b="1" dirty="0">
              <a:latin typeface="+mj-lt"/>
              <a:cs typeface="Arial" charset="0"/>
            </a:endParaRPr>
          </a:p>
        </p:txBody>
      </p:sp>
      <p:sp>
        <p:nvSpPr>
          <p:cNvPr id="31750" name="Rectangle 6"/>
          <p:cNvSpPr>
            <a:spLocks noChangeArrowheads="1"/>
          </p:cNvSpPr>
          <p:nvPr/>
        </p:nvSpPr>
        <p:spPr bwMode="auto">
          <a:xfrm>
            <a:off x="2971800" y="533400"/>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9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2"/>
          <p:cNvSpPr txBox="1">
            <a:spLocks noChangeArrowheads="1"/>
          </p:cNvSpPr>
          <p:nvPr/>
        </p:nvSpPr>
        <p:spPr bwMode="auto">
          <a:xfrm>
            <a:off x="1447800" y="2667000"/>
            <a:ext cx="6019800" cy="534988"/>
          </a:xfrm>
          <a:prstGeom prst="rect">
            <a:avLst/>
          </a:prstGeom>
          <a:noFill/>
          <a:ln w="9525" algn="ctr">
            <a:noFill/>
            <a:miter lim="800000"/>
            <a:headEnd/>
            <a:tailEnd/>
          </a:ln>
        </p:spPr>
        <p:txBody>
          <a:bodyPr>
            <a:spAutoFit/>
          </a:bodyPr>
          <a:lstStyle/>
          <a:p>
            <a:pPr marL="342900" indent="-342900">
              <a:lnSpc>
                <a:spcPct val="80000"/>
              </a:lnSpc>
              <a:spcBef>
                <a:spcPct val="50000"/>
              </a:spcBef>
            </a:pPr>
            <a:r>
              <a:rPr lang="en-US" sz="3600" b="1">
                <a:latin typeface="Eurostile"/>
              </a:rPr>
              <a:t>   </a:t>
            </a:r>
            <a:endParaRPr lang="en-US" sz="2800">
              <a:latin typeface="Eurostile"/>
            </a:endParaRPr>
          </a:p>
        </p:txBody>
      </p:sp>
      <p:sp>
        <p:nvSpPr>
          <p:cNvPr id="210947" name="Text Box 3"/>
          <p:cNvSpPr txBox="1">
            <a:spLocks noChangeArrowheads="1"/>
          </p:cNvSpPr>
          <p:nvPr/>
        </p:nvSpPr>
        <p:spPr bwMode="auto">
          <a:xfrm>
            <a:off x="1066800" y="1295400"/>
            <a:ext cx="6629400" cy="1200150"/>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spcBef>
                <a:spcPct val="50000"/>
              </a:spcBef>
              <a:defRPr/>
            </a:pPr>
            <a:r>
              <a:rPr lang="en-US" sz="3000" b="1" dirty="0">
                <a:latin typeface="Eurostile" pitchFamily="34" charset="0"/>
                <a:cs typeface="Arial" charset="0"/>
              </a:rPr>
              <a:t>  </a:t>
            </a:r>
            <a:r>
              <a:rPr lang="en-US" sz="3000" b="1" dirty="0">
                <a:latin typeface="+mj-lt"/>
                <a:cs typeface="Arial" charset="0"/>
              </a:rPr>
              <a:t>Engages families and community members as partners</a:t>
            </a:r>
            <a:endParaRPr lang="en-US" sz="3000" dirty="0">
              <a:latin typeface="+mj-lt"/>
              <a:cs typeface="Arial" charset="0"/>
            </a:endParaRPr>
          </a:p>
        </p:txBody>
      </p:sp>
      <p:sp>
        <p:nvSpPr>
          <p:cNvPr id="32773" name="Rectangle 4"/>
          <p:cNvSpPr>
            <a:spLocks noChangeArrowheads="1"/>
          </p:cNvSpPr>
          <p:nvPr/>
        </p:nvSpPr>
        <p:spPr bwMode="auto">
          <a:xfrm>
            <a:off x="1295400" y="2667000"/>
            <a:ext cx="6629400" cy="3724096"/>
          </a:xfrm>
          <a:prstGeom prst="rect">
            <a:avLst/>
          </a:prstGeom>
          <a:noFill/>
          <a:ln w="9525">
            <a:noFill/>
            <a:miter lim="800000"/>
            <a:headEnd/>
            <a:tailEnd/>
          </a:ln>
        </p:spPr>
        <p:txBody>
          <a:bodyPr wrap="square">
            <a:spAutoFit/>
          </a:bodyPr>
          <a:lstStyle/>
          <a:p>
            <a:pPr eaLnBrk="0" hangingPunct="0">
              <a:defRPr/>
            </a:pPr>
            <a:r>
              <a:rPr lang="en-US" sz="2400" b="1" dirty="0">
                <a:latin typeface="+mj-lt"/>
                <a:cs typeface="Arial" charset="0"/>
              </a:rPr>
              <a:t>10.1: Engages families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10.2: Communicates with families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10:3: Involves community</a:t>
            </a:r>
          </a:p>
          <a:p>
            <a:pPr eaLnBrk="0" hangingPunct="0">
              <a:defRPr/>
            </a:pPr>
            <a:endParaRPr lang="en-US" dirty="0">
              <a:latin typeface="+mj-lt"/>
              <a:cs typeface="Arial" charset="0"/>
            </a:endParaRPr>
          </a:p>
          <a:p>
            <a:pPr eaLnBrk="0" hangingPunct="0">
              <a:defRPr/>
            </a:pPr>
            <a:r>
              <a:rPr lang="en-US" sz="1400" b="1" u="sng" dirty="0" smtClean="0">
                <a:solidFill>
                  <a:srgbClr val="FF0000"/>
                </a:solidFill>
                <a:cs typeface="Arial" charset="0"/>
              </a:rPr>
              <a:t>Core Essential’s Aligning Components: </a:t>
            </a:r>
          </a:p>
          <a:p>
            <a:pPr eaLnBrk="0" hangingPunct="0">
              <a:defRPr/>
            </a:pPr>
            <a:r>
              <a:rPr lang="en-US" sz="1400" dirty="0" smtClean="0">
                <a:solidFill>
                  <a:srgbClr val="FF0000"/>
                </a:solidFill>
                <a:cs typeface="Arial" charset="0"/>
              </a:rPr>
              <a:t>- parent communications tools – newsletters, twitter and </a:t>
            </a:r>
            <a:r>
              <a:rPr lang="en-US" sz="1400" dirty="0" err="1" smtClean="0">
                <a:solidFill>
                  <a:srgbClr val="FF0000"/>
                </a:solidFill>
                <a:cs typeface="Arial" charset="0"/>
              </a:rPr>
              <a:t>facebook</a:t>
            </a:r>
            <a:r>
              <a:rPr lang="en-US" sz="1400" dirty="0" smtClean="0">
                <a:solidFill>
                  <a:srgbClr val="FF0000"/>
                </a:solidFill>
                <a:cs typeface="Arial" charset="0"/>
              </a:rPr>
              <a:t> scripts, blurbs</a:t>
            </a:r>
          </a:p>
          <a:p>
            <a:pPr eaLnBrk="0" hangingPunct="0">
              <a:buFontTx/>
              <a:buChar char="-"/>
              <a:defRPr/>
            </a:pPr>
            <a:r>
              <a:rPr lang="en-US" sz="1400" dirty="0" smtClean="0">
                <a:solidFill>
                  <a:srgbClr val="FF0000"/>
                </a:solidFill>
                <a:cs typeface="Arial" charset="0"/>
              </a:rPr>
              <a:t>School XP component *new* in 2010</a:t>
            </a:r>
          </a:p>
          <a:p>
            <a:pPr eaLnBrk="0" hangingPunct="0">
              <a:defRPr/>
            </a:pPr>
            <a:r>
              <a:rPr lang="en-US" sz="1400" dirty="0" smtClean="0">
                <a:solidFill>
                  <a:srgbClr val="FF0000"/>
                </a:solidFill>
                <a:cs typeface="Arial" charset="0"/>
              </a:rPr>
              <a:t>- tools to help foster relationships with community/business members</a:t>
            </a:r>
          </a:p>
          <a:p>
            <a:pPr eaLnBrk="0" hangingPunct="0">
              <a:buFontTx/>
              <a:buChar char="-"/>
              <a:defRPr/>
            </a:pPr>
            <a:r>
              <a:rPr lang="en-US" sz="1400" dirty="0" smtClean="0">
                <a:solidFill>
                  <a:srgbClr val="FF0000"/>
                </a:solidFill>
                <a:cs typeface="Arial" charset="0"/>
              </a:rPr>
              <a:t>ideas for events outside of the school building that focus on values</a:t>
            </a:r>
          </a:p>
          <a:p>
            <a:pPr eaLnBrk="0" hangingPunct="0">
              <a:buFontTx/>
              <a:buChar char="-"/>
              <a:defRPr/>
            </a:pPr>
            <a:r>
              <a:rPr lang="en-US" sz="1400" dirty="0" smtClean="0">
                <a:solidFill>
                  <a:srgbClr val="FF0000"/>
                </a:solidFill>
                <a:cs typeface="Arial" charset="0"/>
              </a:rPr>
              <a:t> Visual Resources</a:t>
            </a:r>
          </a:p>
          <a:p>
            <a:pPr eaLnBrk="0" hangingPunct="0">
              <a:buFontTx/>
              <a:buChar char="-"/>
              <a:defRPr/>
            </a:pPr>
            <a:r>
              <a:rPr lang="en-US" sz="1400" dirty="0" smtClean="0">
                <a:solidFill>
                  <a:srgbClr val="FF0000"/>
                </a:solidFill>
                <a:cs typeface="Arial" charset="0"/>
              </a:rPr>
              <a:t> Core Essentials Training (module 2) that focuses on the family/community connection</a:t>
            </a:r>
          </a:p>
        </p:txBody>
      </p:sp>
      <p:sp>
        <p:nvSpPr>
          <p:cNvPr id="32774" name="Rectangle 5"/>
          <p:cNvSpPr>
            <a:spLocks noChangeArrowheads="1"/>
          </p:cNvSpPr>
          <p:nvPr/>
        </p:nvSpPr>
        <p:spPr bwMode="auto">
          <a:xfrm>
            <a:off x="2819400" y="4206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10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Text Box 3"/>
          <p:cNvSpPr txBox="1">
            <a:spLocks noChangeArrowheads="1"/>
          </p:cNvSpPr>
          <p:nvPr/>
        </p:nvSpPr>
        <p:spPr bwMode="auto">
          <a:xfrm>
            <a:off x="609600" y="990600"/>
            <a:ext cx="7696200" cy="1384995"/>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wrap="square" tIns="137160" bIns="137160">
            <a:spAutoFit/>
          </a:bodyPr>
          <a:lstStyle/>
          <a:p>
            <a:pPr marL="342900" indent="-342900" algn="ctr">
              <a:spcBef>
                <a:spcPct val="50000"/>
              </a:spcBef>
              <a:defRPr/>
            </a:pPr>
            <a:r>
              <a:rPr lang="en-US" sz="4400" b="1" dirty="0">
                <a:latin typeface="Eurostile" pitchFamily="34" charset="0"/>
                <a:cs typeface="Arial" charset="0"/>
              </a:rPr>
              <a:t>  </a:t>
            </a:r>
            <a:r>
              <a:rPr lang="en-US" sz="2800" b="1" dirty="0">
                <a:latin typeface="+mj-lt"/>
                <a:cs typeface="Arial" charset="0"/>
              </a:rPr>
              <a:t>Assesses school culture/climate, staff’s functioning, and students’ character</a:t>
            </a:r>
            <a:endParaRPr lang="en-US" sz="2800" dirty="0">
              <a:latin typeface="+mj-lt"/>
              <a:cs typeface="Arial" charset="0"/>
            </a:endParaRPr>
          </a:p>
        </p:txBody>
      </p:sp>
      <p:sp>
        <p:nvSpPr>
          <p:cNvPr id="33796" name="Rectangle 4"/>
          <p:cNvSpPr>
            <a:spLocks noChangeArrowheads="1"/>
          </p:cNvSpPr>
          <p:nvPr/>
        </p:nvSpPr>
        <p:spPr bwMode="auto">
          <a:xfrm>
            <a:off x="914400" y="2743200"/>
            <a:ext cx="7696200" cy="3724096"/>
          </a:xfrm>
          <a:prstGeom prst="rect">
            <a:avLst/>
          </a:prstGeom>
          <a:noFill/>
          <a:ln w="9525">
            <a:noFill/>
            <a:miter lim="800000"/>
            <a:headEnd/>
            <a:tailEnd/>
          </a:ln>
        </p:spPr>
        <p:txBody>
          <a:bodyPr>
            <a:spAutoFit/>
          </a:bodyPr>
          <a:lstStyle/>
          <a:p>
            <a:pPr eaLnBrk="0" hangingPunct="0">
              <a:defRPr/>
            </a:pPr>
            <a:r>
              <a:rPr lang="en-US" sz="2400" b="1" dirty="0">
                <a:latin typeface="+mj-lt"/>
                <a:cs typeface="Arial" charset="0"/>
              </a:rPr>
              <a:t>11.1: Assesses culture/climate</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11.2: Staff report on progress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11.3: Assesses student progress / behavior</a:t>
            </a:r>
          </a:p>
          <a:p>
            <a:pPr eaLnBrk="0" hangingPunct="0">
              <a:defRPr/>
            </a:pPr>
            <a:endParaRPr lang="en-US" sz="1400" dirty="0">
              <a:cs typeface="Arial" charset="0"/>
            </a:endParaRPr>
          </a:p>
          <a:p>
            <a:pPr eaLnBrk="0" hangingPunct="0">
              <a:defRPr/>
            </a:pPr>
            <a:r>
              <a:rPr lang="en-US" sz="1400" b="1" u="sng" dirty="0" smtClean="0">
                <a:solidFill>
                  <a:srgbClr val="FF0000"/>
                </a:solidFill>
                <a:cs typeface="Arial" charset="0"/>
              </a:rPr>
              <a:t>Core Essential’s Aligning Components: </a:t>
            </a:r>
          </a:p>
          <a:p>
            <a:pPr eaLnBrk="0" hangingPunct="0">
              <a:buFontTx/>
              <a:buChar char="-"/>
              <a:defRPr/>
            </a:pPr>
            <a:r>
              <a:rPr lang="en-US" sz="1400" dirty="0" smtClean="0">
                <a:solidFill>
                  <a:srgbClr val="FF0000"/>
                </a:solidFill>
                <a:cs typeface="Arial" charset="0"/>
              </a:rPr>
              <a:t>before and after survey for students, teachers, families, and community partners </a:t>
            </a:r>
          </a:p>
          <a:p>
            <a:pPr eaLnBrk="0" hangingPunct="0">
              <a:defRPr/>
            </a:pPr>
            <a:r>
              <a:rPr lang="en-US" sz="1400" dirty="0" smtClean="0">
                <a:solidFill>
                  <a:srgbClr val="FF0000"/>
                </a:solidFill>
                <a:cs typeface="Arial" charset="0"/>
              </a:rPr>
              <a:t>- endorsement for CE schools to go through the NSC application process</a:t>
            </a:r>
          </a:p>
          <a:p>
            <a:pPr eaLnBrk="0" hangingPunct="0">
              <a:buFontTx/>
              <a:buChar char="-"/>
              <a:defRPr/>
            </a:pPr>
            <a:r>
              <a:rPr lang="en-US" sz="1400" dirty="0" smtClean="0">
                <a:solidFill>
                  <a:srgbClr val="FF0000"/>
                </a:solidFill>
                <a:cs typeface="Arial" charset="0"/>
              </a:rPr>
              <a:t>Core Essentials Training (module 3) focusing on data collection and program assessment and action 	planning</a:t>
            </a:r>
          </a:p>
          <a:p>
            <a:pPr eaLnBrk="0" hangingPunct="0">
              <a:buFontTx/>
              <a:buChar char="-"/>
              <a:defRPr/>
            </a:pPr>
            <a:r>
              <a:rPr lang="en-US" sz="1400" dirty="0" smtClean="0">
                <a:solidFill>
                  <a:srgbClr val="FF0000"/>
                </a:solidFill>
                <a:cs typeface="Arial" charset="0"/>
              </a:rPr>
              <a:t>Student Rubric provided in </a:t>
            </a:r>
            <a:r>
              <a:rPr lang="en-US" sz="1400" dirty="0" err="1" smtClean="0">
                <a:solidFill>
                  <a:srgbClr val="FF0000"/>
                </a:solidFill>
                <a:cs typeface="Arial" charset="0"/>
              </a:rPr>
              <a:t>August’s</a:t>
            </a:r>
            <a:r>
              <a:rPr lang="en-US" sz="1400" dirty="0" smtClean="0">
                <a:solidFill>
                  <a:srgbClr val="FF0000"/>
                </a:solidFill>
                <a:cs typeface="Arial" charset="0"/>
              </a:rPr>
              <a:t> curriculum where the focus is on the Big 3 expectations </a:t>
            </a:r>
          </a:p>
          <a:p>
            <a:pPr eaLnBrk="0" hangingPunct="0">
              <a:defRPr/>
            </a:pPr>
            <a:endParaRPr lang="en-US" dirty="0">
              <a:latin typeface="+mj-lt"/>
              <a:cs typeface="Arial" charset="0"/>
            </a:endParaRPr>
          </a:p>
        </p:txBody>
      </p:sp>
      <p:sp>
        <p:nvSpPr>
          <p:cNvPr id="33797" name="Rectangle 5"/>
          <p:cNvSpPr>
            <a:spLocks noChangeArrowheads="1"/>
          </p:cNvSpPr>
          <p:nvPr/>
        </p:nvSpPr>
        <p:spPr bwMode="auto">
          <a:xfrm>
            <a:off x="2971800" y="3444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11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we trust CEP as our Research Authority </a:t>
            </a:r>
            <a:endParaRPr lang="en-US" sz="3200" dirty="0"/>
          </a:p>
        </p:txBody>
      </p:sp>
      <p:sp>
        <p:nvSpPr>
          <p:cNvPr id="3" name="Content Placeholder 2"/>
          <p:cNvSpPr>
            <a:spLocks noGrp="1"/>
          </p:cNvSpPr>
          <p:nvPr>
            <p:ph idx="1"/>
          </p:nvPr>
        </p:nvSpPr>
        <p:spPr/>
        <p:txBody>
          <a:bodyPr>
            <a:noAutofit/>
          </a:bodyPr>
          <a:lstStyle/>
          <a:p>
            <a:pPr>
              <a:buNone/>
            </a:pPr>
            <a:r>
              <a:rPr lang="en-US" sz="1400" dirty="0"/>
              <a:t>Tom </a:t>
            </a:r>
            <a:r>
              <a:rPr lang="en-US" sz="1400" dirty="0" err="1"/>
              <a:t>Lickona</a:t>
            </a:r>
            <a:r>
              <a:rPr lang="en-US" sz="1400" dirty="0"/>
              <a:t>, </a:t>
            </a:r>
            <a:r>
              <a:rPr lang="en-US" sz="1400" dirty="0" err="1"/>
              <a:t>Ph.D</a:t>
            </a:r>
            <a:r>
              <a:rPr lang="en-US" sz="1400" dirty="0"/>
              <a:t>, Eric </a:t>
            </a:r>
            <a:r>
              <a:rPr lang="en-US" sz="1400" dirty="0" err="1"/>
              <a:t>Schaps</a:t>
            </a:r>
            <a:r>
              <a:rPr lang="en-US" sz="1400" dirty="0"/>
              <a:t>, </a:t>
            </a:r>
            <a:r>
              <a:rPr lang="en-US" sz="1400" dirty="0" err="1"/>
              <a:t>Ph.D</a:t>
            </a:r>
            <a:r>
              <a:rPr lang="en-US" sz="1400" dirty="0"/>
              <a:t>, and Catherine Lewis, Ph.D., wrote the </a:t>
            </a:r>
            <a:r>
              <a:rPr lang="en-US" sz="1400" i="1" dirty="0"/>
              <a:t>Eleven Principles of</a:t>
            </a:r>
          </a:p>
          <a:p>
            <a:pPr>
              <a:buNone/>
            </a:pPr>
            <a:r>
              <a:rPr lang="en-US" sz="1400" i="1" dirty="0"/>
              <a:t>Effective Character Education in 1995. It has since become the cornerstone of </a:t>
            </a:r>
            <a:r>
              <a:rPr lang="en-US" sz="1400" i="1" dirty="0" smtClean="0"/>
              <a:t>Character Education</a:t>
            </a:r>
          </a:p>
          <a:p>
            <a:pPr>
              <a:buNone/>
            </a:pPr>
            <a:r>
              <a:rPr lang="en-US" sz="1400" i="1" dirty="0" smtClean="0"/>
              <a:t>Partnership’s </a:t>
            </a:r>
            <a:r>
              <a:rPr lang="en-US" sz="1400" i="1" dirty="0"/>
              <a:t>philosophy </a:t>
            </a:r>
            <a:r>
              <a:rPr lang="en-US" sz="1400" i="1" dirty="0" smtClean="0"/>
              <a:t>on Effective </a:t>
            </a:r>
            <a:r>
              <a:rPr lang="en-US" sz="1400" dirty="0" smtClean="0"/>
              <a:t>character </a:t>
            </a:r>
            <a:r>
              <a:rPr lang="en-US" sz="1400" dirty="0"/>
              <a:t>education, well respected in the field, and widely </a:t>
            </a:r>
            <a:r>
              <a:rPr lang="en-US" sz="1400" dirty="0" smtClean="0"/>
              <a:t>used</a:t>
            </a:r>
          </a:p>
          <a:p>
            <a:pPr>
              <a:buNone/>
            </a:pPr>
            <a:r>
              <a:rPr lang="en-US" sz="1400" dirty="0" smtClean="0"/>
              <a:t>by </a:t>
            </a:r>
            <a:r>
              <a:rPr lang="en-US" sz="1400" dirty="0"/>
              <a:t>practitioners.</a:t>
            </a:r>
          </a:p>
          <a:p>
            <a:pPr>
              <a:buNone/>
            </a:pPr>
            <a:endParaRPr lang="en-US" sz="1400" dirty="0" smtClean="0"/>
          </a:p>
          <a:p>
            <a:pPr>
              <a:buNone/>
            </a:pPr>
            <a:r>
              <a:rPr lang="en-US" sz="1400" dirty="0" smtClean="0"/>
              <a:t>To </a:t>
            </a:r>
            <a:r>
              <a:rPr lang="en-US" sz="1400" dirty="0"/>
              <a:t>provide an assessment tool based on the 11 principles and a scoring rubric by which to evaluate</a:t>
            </a:r>
          </a:p>
          <a:p>
            <a:pPr>
              <a:buNone/>
            </a:pPr>
            <a:r>
              <a:rPr lang="en-US" sz="1400" dirty="0"/>
              <a:t>National Schools of Character (NSOC) award applicants, CEP developed the </a:t>
            </a:r>
            <a:r>
              <a:rPr lang="en-US" sz="1400" i="1" dirty="0"/>
              <a:t>Character Education Quality</a:t>
            </a:r>
          </a:p>
          <a:p>
            <a:pPr>
              <a:buNone/>
            </a:pPr>
            <a:r>
              <a:rPr lang="en-US" sz="1400" i="1" dirty="0"/>
              <a:t>Standards. CEP revised the Quality Standards document in 2003 and again in 2006, with Kathy </a:t>
            </a:r>
            <a:r>
              <a:rPr lang="en-US" sz="1400" i="1" dirty="0" err="1"/>
              <a:t>Beland</a:t>
            </a:r>
            <a:endParaRPr lang="en-US" sz="1400" i="1" dirty="0"/>
          </a:p>
          <a:p>
            <a:pPr>
              <a:buNone/>
            </a:pPr>
            <a:r>
              <a:rPr lang="en-US" sz="1400" dirty="0"/>
              <a:t>writing the 2006 revision after coordinating feedback from the NSOC blue ribbon panel, NSOC site</a:t>
            </a:r>
          </a:p>
          <a:p>
            <a:pPr>
              <a:buNone/>
            </a:pPr>
            <a:r>
              <a:rPr lang="en-US" sz="1400" dirty="0"/>
              <a:t>visitors, and other experts in character education. In a 2008 reprinting, CEP added “performance </a:t>
            </a:r>
            <a:endParaRPr lang="en-US" sz="1400" dirty="0" smtClean="0"/>
          </a:p>
          <a:p>
            <a:pPr>
              <a:buNone/>
            </a:pPr>
            <a:r>
              <a:rPr lang="en-US" sz="1400" dirty="0" smtClean="0"/>
              <a:t>values” language </a:t>
            </a:r>
            <a:r>
              <a:rPr lang="en-US" sz="1400" dirty="0"/>
              <a:t>to the document.</a:t>
            </a:r>
          </a:p>
          <a:p>
            <a:pPr>
              <a:buNone/>
            </a:pPr>
            <a:endParaRPr lang="en-US" sz="1400" dirty="0" smtClean="0"/>
          </a:p>
          <a:p>
            <a:pPr>
              <a:buNone/>
            </a:pPr>
            <a:r>
              <a:rPr lang="en-US" sz="1400" dirty="0" smtClean="0"/>
              <a:t>In </a:t>
            </a:r>
            <a:r>
              <a:rPr lang="en-US" sz="1400" dirty="0"/>
              <a:t>2009, CEP decided to combine the Eleven Principles and Quality Standards into a single document</a:t>
            </a:r>
          </a:p>
          <a:p>
            <a:pPr>
              <a:buNone/>
            </a:pPr>
            <a:r>
              <a:rPr lang="en-US" sz="1400" dirty="0"/>
              <a:t>and update its language to reflect current movements within education and better reflect the best </a:t>
            </a:r>
            <a:endParaRPr lang="en-US" sz="1400" dirty="0" smtClean="0"/>
          </a:p>
          <a:p>
            <a:pPr>
              <a:buNone/>
            </a:pPr>
            <a:r>
              <a:rPr lang="en-US" sz="1400" dirty="0" smtClean="0"/>
              <a:t>Practices being </a:t>
            </a:r>
            <a:r>
              <a:rPr lang="en-US" sz="1400" dirty="0"/>
              <a:t>implemented in model schools as revealed in NSOC applications and site visits. Rebecca </a:t>
            </a:r>
            <a:endParaRPr lang="en-US" sz="1400" dirty="0" smtClean="0"/>
          </a:p>
          <a:p>
            <a:pPr>
              <a:buNone/>
            </a:pPr>
            <a:r>
              <a:rPr lang="en-US" sz="1400" dirty="0" err="1" smtClean="0"/>
              <a:t>Sipos</a:t>
            </a:r>
            <a:r>
              <a:rPr lang="en-US" sz="1400" dirty="0" smtClean="0"/>
              <a:t> and Lara </a:t>
            </a:r>
            <a:r>
              <a:rPr lang="en-US" sz="1400" dirty="0"/>
              <a:t>Maupin led a staff committee that included Janice </a:t>
            </a:r>
            <a:r>
              <a:rPr lang="en-US" sz="1400" dirty="0" err="1"/>
              <a:t>Stoodley</a:t>
            </a:r>
            <a:r>
              <a:rPr lang="en-US" sz="1400" dirty="0"/>
              <a:t>, Dr. Merle Schwartz, Barbara </a:t>
            </a:r>
            <a:endParaRPr lang="en-US" sz="1400" dirty="0" smtClean="0"/>
          </a:p>
          <a:p>
            <a:pPr>
              <a:buNone/>
            </a:pPr>
            <a:r>
              <a:rPr lang="en-US" sz="1400" dirty="0" err="1" smtClean="0"/>
              <a:t>Luther,and</a:t>
            </a:r>
            <a:r>
              <a:rPr lang="en-US" sz="1400" dirty="0" smtClean="0"/>
              <a:t> Michael </a:t>
            </a:r>
            <a:r>
              <a:rPr lang="en-US" sz="1400" dirty="0"/>
              <a:t>Shreve. The committee worked in consultation with experts in the field of character </a:t>
            </a:r>
            <a:endParaRPr lang="en-US" sz="1400" dirty="0" smtClean="0"/>
          </a:p>
          <a:p>
            <a:pPr>
              <a:buNone/>
            </a:pPr>
            <a:r>
              <a:rPr lang="en-US" sz="1400" dirty="0" smtClean="0"/>
              <a:t>Education and </a:t>
            </a:r>
            <a:r>
              <a:rPr lang="en-US" sz="1400" dirty="0"/>
              <a:t>experienced character education practitioners as it wrote the 2010 revision</a:t>
            </a:r>
            <a:r>
              <a:rPr lang="en-US" sz="1400" dirty="0" smtClean="0"/>
              <a:t>.</a:t>
            </a:r>
          </a:p>
          <a:p>
            <a:pPr>
              <a:buNone/>
            </a:pP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fontAlgn="auto">
              <a:spcAft>
                <a:spcPts val="0"/>
              </a:spcAft>
              <a:defRPr/>
            </a:pPr>
            <a:r>
              <a:rPr lang="en-US" dirty="0" smtClean="0"/>
              <a:t>Proof is in the Data</a:t>
            </a:r>
          </a:p>
        </p:txBody>
      </p:sp>
      <p:sp>
        <p:nvSpPr>
          <p:cNvPr id="57348" name="TextBox 3"/>
          <p:cNvSpPr txBox="1">
            <a:spLocks noChangeArrowheads="1"/>
          </p:cNvSpPr>
          <p:nvPr/>
        </p:nvSpPr>
        <p:spPr bwMode="auto">
          <a:xfrm>
            <a:off x="762000" y="1219200"/>
            <a:ext cx="7696200" cy="5078313"/>
          </a:xfrm>
          <a:prstGeom prst="rect">
            <a:avLst/>
          </a:prstGeom>
          <a:noFill/>
          <a:ln w="9525">
            <a:noFill/>
            <a:miter lim="800000"/>
            <a:headEnd/>
            <a:tailEnd/>
          </a:ln>
        </p:spPr>
        <p:txBody>
          <a:bodyPr>
            <a:spAutoFit/>
          </a:bodyPr>
          <a:lstStyle/>
          <a:p>
            <a:pPr eaLnBrk="0" hangingPunct="0">
              <a:defRPr/>
            </a:pPr>
            <a:r>
              <a:rPr lang="en-US" dirty="0">
                <a:latin typeface="+mj-lt"/>
                <a:cs typeface="Arial" charset="0"/>
              </a:rPr>
              <a:t>Information requested of National </a:t>
            </a:r>
            <a:r>
              <a:rPr lang="en-US" dirty="0" smtClean="0">
                <a:latin typeface="+mj-lt"/>
                <a:cs typeface="Arial" charset="0"/>
              </a:rPr>
              <a:t>Finalists in the NSOC includes the following and award winners have shown that comprehensive character education programs like Core Essentials can achieve the following: </a:t>
            </a:r>
            <a:endParaRPr lang="en-US" dirty="0">
              <a:latin typeface="+mj-lt"/>
              <a:cs typeface="Arial" charset="0"/>
            </a:endParaRPr>
          </a:p>
          <a:p>
            <a:pPr eaLnBrk="0" hangingPunct="0">
              <a:defRPr/>
            </a:pPr>
            <a:endParaRPr lang="en-US" dirty="0">
              <a:latin typeface="+mj-lt"/>
              <a:cs typeface="Arial" charset="0"/>
            </a:endParaRPr>
          </a:p>
          <a:p>
            <a:pPr eaLnBrk="0" hangingPunct="0">
              <a:defRPr/>
            </a:pPr>
            <a:r>
              <a:rPr lang="en-US" dirty="0">
                <a:solidFill>
                  <a:srgbClr val="FF0000"/>
                </a:solidFill>
                <a:latin typeface="+mj-lt"/>
                <a:cs typeface="Arial" charset="0"/>
              </a:rPr>
              <a:t>ACADEMICS:</a:t>
            </a:r>
          </a:p>
          <a:p>
            <a:pPr eaLnBrk="0" hangingPunct="0">
              <a:defRPr/>
            </a:pPr>
            <a:r>
              <a:rPr lang="en-US" dirty="0">
                <a:latin typeface="+mj-lt"/>
                <a:cs typeface="Arial" charset="0"/>
              </a:rPr>
              <a:t>State test scores, achievement gap, other evidence of academic achievement (grades, failures, honor roll, etc</a:t>
            </a:r>
            <a:r>
              <a:rPr lang="en-US" dirty="0" smtClean="0">
                <a:latin typeface="+mj-lt"/>
                <a:cs typeface="Arial" charset="0"/>
              </a:rPr>
              <a:t>.) goes up</a:t>
            </a:r>
            <a:endParaRPr lang="en-US" dirty="0">
              <a:latin typeface="+mj-lt"/>
              <a:cs typeface="Arial" charset="0"/>
            </a:endParaRPr>
          </a:p>
          <a:p>
            <a:pPr eaLnBrk="0" hangingPunct="0">
              <a:defRPr/>
            </a:pPr>
            <a:endParaRPr lang="en-US" dirty="0">
              <a:latin typeface="+mj-lt"/>
              <a:cs typeface="Arial" charset="0"/>
            </a:endParaRPr>
          </a:p>
          <a:p>
            <a:pPr eaLnBrk="0" hangingPunct="0">
              <a:defRPr/>
            </a:pPr>
            <a:r>
              <a:rPr lang="en-US" dirty="0">
                <a:solidFill>
                  <a:srgbClr val="FF0000"/>
                </a:solidFill>
                <a:latin typeface="+mj-lt"/>
                <a:cs typeface="Arial" charset="0"/>
              </a:rPr>
              <a:t>STUDENT BEHAVIOR:</a:t>
            </a:r>
          </a:p>
          <a:p>
            <a:pPr eaLnBrk="0" hangingPunct="0">
              <a:defRPr/>
            </a:pPr>
            <a:r>
              <a:rPr lang="en-US" dirty="0">
                <a:latin typeface="+mj-lt"/>
                <a:cs typeface="Arial" charset="0"/>
              </a:rPr>
              <a:t>Attendance, suspensions, referrals, involvement in service learning, graduation / dropout </a:t>
            </a:r>
            <a:r>
              <a:rPr lang="en-US" dirty="0" smtClean="0">
                <a:latin typeface="+mj-lt"/>
                <a:cs typeface="Arial" charset="0"/>
              </a:rPr>
              <a:t>rates improve</a:t>
            </a:r>
            <a:endParaRPr lang="en-US" dirty="0">
              <a:latin typeface="+mj-lt"/>
              <a:cs typeface="Arial" charset="0"/>
            </a:endParaRPr>
          </a:p>
          <a:p>
            <a:pPr eaLnBrk="0" hangingPunct="0">
              <a:defRPr/>
            </a:pPr>
            <a:endParaRPr lang="en-US" dirty="0">
              <a:latin typeface="+mj-lt"/>
              <a:cs typeface="Arial" charset="0"/>
            </a:endParaRPr>
          </a:p>
          <a:p>
            <a:pPr eaLnBrk="0" hangingPunct="0">
              <a:defRPr/>
            </a:pPr>
            <a:r>
              <a:rPr lang="en-US" dirty="0">
                <a:solidFill>
                  <a:srgbClr val="FF0000"/>
                </a:solidFill>
                <a:latin typeface="+mj-lt"/>
                <a:cs typeface="Arial" charset="0"/>
              </a:rPr>
              <a:t>CULTURE/CLIMATE:</a:t>
            </a:r>
          </a:p>
          <a:p>
            <a:pPr eaLnBrk="0" hangingPunct="0">
              <a:defRPr/>
            </a:pPr>
            <a:r>
              <a:rPr lang="en-US" dirty="0">
                <a:latin typeface="+mj-lt"/>
                <a:cs typeface="Arial" charset="0"/>
              </a:rPr>
              <a:t>Climate survey results that show:</a:t>
            </a:r>
          </a:p>
          <a:p>
            <a:pPr eaLnBrk="0" hangingPunct="0">
              <a:buFont typeface="Arial" charset="0"/>
              <a:buChar char="•"/>
              <a:defRPr/>
            </a:pPr>
            <a:r>
              <a:rPr lang="en-US" dirty="0">
                <a:latin typeface="+mj-lt"/>
                <a:cs typeface="Arial" charset="0"/>
              </a:rPr>
              <a:t> bullying rare / students feel safe</a:t>
            </a:r>
          </a:p>
          <a:p>
            <a:pPr eaLnBrk="0" hangingPunct="0">
              <a:buFont typeface="Arial" charset="0"/>
              <a:buChar char="•"/>
              <a:defRPr/>
            </a:pPr>
            <a:r>
              <a:rPr lang="en-US" dirty="0">
                <a:latin typeface="+mj-lt"/>
                <a:cs typeface="Arial" charset="0"/>
              </a:rPr>
              <a:t> students respect each other</a:t>
            </a:r>
          </a:p>
          <a:p>
            <a:pPr eaLnBrk="0" hangingPunct="0">
              <a:buFont typeface="Arial" charset="0"/>
              <a:buChar char="•"/>
              <a:defRPr/>
            </a:pPr>
            <a:r>
              <a:rPr lang="en-US" dirty="0">
                <a:latin typeface="+mj-lt"/>
                <a:cs typeface="Arial" charset="0"/>
              </a:rPr>
              <a:t> students and teachers respect each other</a:t>
            </a:r>
          </a:p>
          <a:p>
            <a:pPr eaLnBrk="0" hangingPunct="0">
              <a:buFont typeface="Arial" charset="0"/>
              <a:buChar char="•"/>
              <a:defRPr/>
            </a:pPr>
            <a:r>
              <a:rPr lang="en-US" dirty="0">
                <a:latin typeface="+mj-lt"/>
                <a:cs typeface="Arial" charset="0"/>
              </a:rPr>
              <a:t> adults respect each other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a:bodyPr>
          <a:lstStyle/>
          <a:p>
            <a:pPr>
              <a:buNone/>
            </a:pPr>
            <a:r>
              <a:rPr lang="en-US" sz="2000" dirty="0" smtClean="0"/>
              <a:t>		</a:t>
            </a:r>
            <a:r>
              <a:rPr lang="en-US" sz="2400" dirty="0" smtClean="0"/>
              <a:t>Core Essentials provides you with the tools to change the values culture in your schools, families, and community. Research shows that character education isn’t something that should be taught in the confines of a one time “lesson” but is most effective when it </a:t>
            </a:r>
            <a:r>
              <a:rPr lang="en-US" sz="2400" dirty="0" smtClean="0">
                <a:solidFill>
                  <a:srgbClr val="FF0000"/>
                </a:solidFill>
              </a:rPr>
              <a:t>is comprehensive and aims to equip everyone involved in a child’s life with tools to help lasting values go from inward attitudes to outward behaviors. </a:t>
            </a:r>
          </a:p>
          <a:p>
            <a:pPr>
              <a:buNone/>
            </a:pPr>
            <a:endParaRPr lang="en-US" sz="2400" dirty="0" smtClean="0"/>
          </a:p>
          <a:p>
            <a:pPr>
              <a:buNone/>
            </a:pPr>
            <a:r>
              <a:rPr lang="en-US" sz="2400" dirty="0" smtClean="0"/>
              <a:t>		We believe that in order to take inward attitudes and transform them into outward behaviors, our curriculum is </a:t>
            </a:r>
            <a:r>
              <a:rPr lang="en-US" sz="2400" dirty="0" smtClean="0">
                <a:solidFill>
                  <a:srgbClr val="FF0000"/>
                </a:solidFill>
              </a:rPr>
              <a:t>best utilized when practiced within the research based guidelines of the Character Education Partnership’s (CEP)      11 Principles of Effective Character Education</a:t>
            </a:r>
            <a:r>
              <a:rPr lang="en-US" sz="2400" dirty="0" smtClean="0"/>
              <a:t>. The following slides will walk you through each principle and show you how Core Essential’s curriculum provides you with the tools to successfully meet each objective.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1219200" y="2895600"/>
            <a:ext cx="6629400" cy="534988"/>
          </a:xfrm>
          <a:prstGeom prst="rect">
            <a:avLst/>
          </a:prstGeom>
          <a:noFill/>
          <a:ln w="9525" algn="ctr">
            <a:noFill/>
            <a:miter lim="800000"/>
            <a:headEnd/>
            <a:tailEnd/>
          </a:ln>
        </p:spPr>
        <p:txBody>
          <a:bodyPr>
            <a:spAutoFit/>
          </a:bodyPr>
          <a:lstStyle/>
          <a:p>
            <a:pPr marL="342900" indent="-342900">
              <a:lnSpc>
                <a:spcPct val="80000"/>
              </a:lnSpc>
              <a:spcBef>
                <a:spcPct val="50000"/>
              </a:spcBef>
            </a:pPr>
            <a:r>
              <a:rPr lang="en-US" sz="3600" b="1">
                <a:latin typeface="Eurostile"/>
              </a:rPr>
              <a:t>   </a:t>
            </a:r>
            <a:endParaRPr lang="en-US" sz="2800">
              <a:latin typeface="Eurostile"/>
            </a:endParaRPr>
          </a:p>
        </p:txBody>
      </p:sp>
      <p:sp>
        <p:nvSpPr>
          <p:cNvPr id="97283" name="Text Box 3"/>
          <p:cNvSpPr txBox="1">
            <a:spLocks noChangeArrowheads="1"/>
          </p:cNvSpPr>
          <p:nvPr/>
        </p:nvSpPr>
        <p:spPr bwMode="auto">
          <a:xfrm>
            <a:off x="533400" y="1143000"/>
            <a:ext cx="8001000" cy="832216"/>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lnSpc>
                <a:spcPct val="80000"/>
              </a:lnSpc>
              <a:spcBef>
                <a:spcPct val="50000"/>
              </a:spcBef>
              <a:defRPr/>
            </a:pPr>
            <a:r>
              <a:rPr lang="en-US" sz="4400" b="1" dirty="0">
                <a:latin typeface="+mj-lt"/>
                <a:cs typeface="Arial" charset="0"/>
              </a:rPr>
              <a:t>  </a:t>
            </a:r>
            <a:r>
              <a:rPr lang="en-US" sz="3000" b="1" dirty="0">
                <a:latin typeface="+mj-lt"/>
                <a:cs typeface="Arial" charset="0"/>
              </a:rPr>
              <a:t>Promotes core ethical and performance values</a:t>
            </a:r>
          </a:p>
        </p:txBody>
      </p:sp>
      <p:sp>
        <p:nvSpPr>
          <p:cNvPr id="23557" name="Rectangle 4"/>
          <p:cNvSpPr>
            <a:spLocks noChangeArrowheads="1"/>
          </p:cNvSpPr>
          <p:nvPr/>
        </p:nvSpPr>
        <p:spPr bwMode="auto">
          <a:xfrm>
            <a:off x="914400" y="2487573"/>
            <a:ext cx="7772400" cy="4370427"/>
          </a:xfrm>
          <a:prstGeom prst="rect">
            <a:avLst/>
          </a:prstGeom>
          <a:noFill/>
          <a:ln w="9525">
            <a:noFill/>
            <a:miter lim="800000"/>
            <a:headEnd/>
            <a:tailEnd/>
          </a:ln>
        </p:spPr>
        <p:txBody>
          <a:bodyPr>
            <a:spAutoFit/>
          </a:bodyPr>
          <a:lstStyle/>
          <a:p>
            <a:pPr eaLnBrk="0" hangingPunct="0">
              <a:defRPr/>
            </a:pPr>
            <a:r>
              <a:rPr lang="en-US" sz="2400" b="1" dirty="0">
                <a:latin typeface="+mj-lt"/>
                <a:cs typeface="Arial" charset="0"/>
              </a:rPr>
              <a:t>1.1: Stakeholders select core values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1.2: Core values guide everything</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1.3: Core values are visible</a:t>
            </a:r>
          </a:p>
          <a:p>
            <a:pPr eaLnBrk="0" hangingPunct="0">
              <a:defRPr/>
            </a:pPr>
            <a:endParaRPr lang="en-US" dirty="0" smtClean="0">
              <a:latin typeface="Arial" charset="0"/>
              <a:cs typeface="Arial" charset="0"/>
            </a:endParaRPr>
          </a:p>
          <a:p>
            <a:pPr eaLnBrk="0" hangingPunct="0">
              <a:defRPr/>
            </a:pPr>
            <a:r>
              <a:rPr lang="en-US" sz="1400" b="1" u="sng" dirty="0" smtClean="0">
                <a:solidFill>
                  <a:srgbClr val="FF0000"/>
                </a:solidFill>
                <a:cs typeface="Arial" charset="0"/>
              </a:rPr>
              <a:t>Core Essential’s Aligning Components: </a:t>
            </a:r>
          </a:p>
          <a:p>
            <a:pPr eaLnBrk="0" hangingPunct="0">
              <a:defRPr/>
            </a:pPr>
            <a:r>
              <a:rPr lang="en-US" sz="1400" dirty="0" smtClean="0">
                <a:solidFill>
                  <a:srgbClr val="FF0000"/>
                </a:solidFill>
                <a:cs typeface="Arial" charset="0"/>
              </a:rPr>
              <a:t>-common language</a:t>
            </a:r>
          </a:p>
          <a:p>
            <a:pPr eaLnBrk="0" hangingPunct="0">
              <a:defRPr/>
            </a:pPr>
            <a:r>
              <a:rPr lang="en-US" sz="1400" dirty="0" smtClean="0">
                <a:solidFill>
                  <a:srgbClr val="FF0000"/>
                </a:solidFill>
                <a:cs typeface="Arial" charset="0"/>
              </a:rPr>
              <a:t>-tools to equip everyone involved regardless of their position/time constraints</a:t>
            </a:r>
          </a:p>
          <a:p>
            <a:pPr eaLnBrk="0" hangingPunct="0">
              <a:buFontTx/>
              <a:buChar char="-"/>
              <a:defRPr/>
            </a:pPr>
            <a:r>
              <a:rPr lang="en-US" sz="1400" dirty="0">
                <a:solidFill>
                  <a:srgbClr val="FF0000"/>
                </a:solidFill>
                <a:cs typeface="Arial" charset="0"/>
              </a:rPr>
              <a:t>i</a:t>
            </a:r>
            <a:r>
              <a:rPr lang="en-US" sz="1400" dirty="0" smtClean="0">
                <a:solidFill>
                  <a:srgbClr val="FF0000"/>
                </a:solidFill>
                <a:cs typeface="Arial" charset="0"/>
              </a:rPr>
              <a:t>deas in e-newsletters for “teachable moments” and adult modeling suggestions</a:t>
            </a:r>
          </a:p>
          <a:p>
            <a:pPr eaLnBrk="0" hangingPunct="0">
              <a:buFontTx/>
              <a:buChar char="-"/>
              <a:defRPr/>
            </a:pPr>
            <a:r>
              <a:rPr lang="en-US" sz="1400" dirty="0" smtClean="0">
                <a:solidFill>
                  <a:srgbClr val="FF0000"/>
                </a:solidFill>
                <a:cs typeface="Arial" charset="0"/>
              </a:rPr>
              <a:t>visual resources</a:t>
            </a:r>
          </a:p>
          <a:p>
            <a:pPr eaLnBrk="0" hangingPunct="0">
              <a:defRPr/>
            </a:pPr>
            <a:r>
              <a:rPr lang="en-US" sz="1400" dirty="0" smtClean="0">
                <a:solidFill>
                  <a:srgbClr val="FF0000"/>
                </a:solidFill>
                <a:cs typeface="Arial" charset="0"/>
              </a:rPr>
              <a:t>- family communication tools</a:t>
            </a:r>
          </a:p>
          <a:p>
            <a:pPr eaLnBrk="0" hangingPunct="0">
              <a:buFontTx/>
              <a:buChar char="-"/>
              <a:defRPr/>
            </a:pPr>
            <a:r>
              <a:rPr lang="en-US" sz="1400" dirty="0" smtClean="0">
                <a:solidFill>
                  <a:srgbClr val="FF0000"/>
                </a:solidFill>
                <a:cs typeface="Arial" charset="0"/>
              </a:rPr>
              <a:t>daily announcement scripts</a:t>
            </a:r>
          </a:p>
          <a:p>
            <a:pPr eaLnBrk="0" hangingPunct="0">
              <a:buFontTx/>
              <a:buChar char="-"/>
              <a:defRPr/>
            </a:pPr>
            <a:endParaRPr lang="en-US" sz="1400" dirty="0" smtClean="0">
              <a:solidFill>
                <a:srgbClr val="FF0000"/>
              </a:solidFill>
              <a:latin typeface="Arial" charset="0"/>
              <a:cs typeface="Arial" charset="0"/>
            </a:endParaRPr>
          </a:p>
          <a:p>
            <a:pPr eaLnBrk="0" hangingPunct="0">
              <a:buFontTx/>
              <a:buChar char="-"/>
              <a:defRPr/>
            </a:pPr>
            <a:endParaRPr lang="en-US" sz="1400" dirty="0" smtClean="0">
              <a:solidFill>
                <a:srgbClr val="FF0000"/>
              </a:solidFill>
              <a:latin typeface="Arial" charset="0"/>
              <a:cs typeface="Arial" charset="0"/>
            </a:endParaRPr>
          </a:p>
          <a:p>
            <a:pPr eaLnBrk="0" hangingPunct="0">
              <a:defRPr/>
            </a:pPr>
            <a:endParaRPr lang="en-US" sz="1400" dirty="0">
              <a:solidFill>
                <a:srgbClr val="FF0000"/>
              </a:solidFill>
              <a:latin typeface="Arial" charset="0"/>
              <a:cs typeface="Arial" charset="0"/>
            </a:endParaRPr>
          </a:p>
        </p:txBody>
      </p:sp>
      <p:sp>
        <p:nvSpPr>
          <p:cNvPr id="23558" name="Rectangle 6"/>
          <p:cNvSpPr>
            <a:spLocks noChangeArrowheads="1"/>
          </p:cNvSpPr>
          <p:nvPr/>
        </p:nvSpPr>
        <p:spPr bwMode="auto">
          <a:xfrm>
            <a:off x="3048000" y="3444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1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Text Box 3"/>
          <p:cNvSpPr txBox="1">
            <a:spLocks noChangeArrowheads="1"/>
          </p:cNvSpPr>
          <p:nvPr/>
        </p:nvSpPr>
        <p:spPr bwMode="auto">
          <a:xfrm>
            <a:off x="533400" y="1143000"/>
            <a:ext cx="8001000" cy="1138238"/>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lnSpc>
                <a:spcPct val="80000"/>
              </a:lnSpc>
              <a:spcBef>
                <a:spcPct val="50000"/>
              </a:spcBef>
              <a:defRPr/>
            </a:pPr>
            <a:r>
              <a:rPr lang="en-US" sz="4000" b="1" dirty="0">
                <a:latin typeface="+mj-lt"/>
                <a:cs typeface="Arial" charset="0"/>
              </a:rPr>
              <a:t>  </a:t>
            </a:r>
            <a:r>
              <a:rPr lang="en-US" sz="3000" b="1" dirty="0">
                <a:latin typeface="+mj-lt"/>
                <a:cs typeface="Arial" charset="0"/>
              </a:rPr>
              <a:t>Defines “character” comprehensively to include thinking, feeling, and doing.</a:t>
            </a:r>
          </a:p>
        </p:txBody>
      </p:sp>
      <p:sp>
        <p:nvSpPr>
          <p:cNvPr id="24580" name="Rectangle 4"/>
          <p:cNvSpPr>
            <a:spLocks noChangeArrowheads="1"/>
          </p:cNvSpPr>
          <p:nvPr/>
        </p:nvSpPr>
        <p:spPr bwMode="auto">
          <a:xfrm>
            <a:off x="990600" y="2362200"/>
            <a:ext cx="6634060" cy="4216539"/>
          </a:xfrm>
          <a:prstGeom prst="rect">
            <a:avLst/>
          </a:prstGeom>
          <a:noFill/>
          <a:ln w="9525">
            <a:noFill/>
            <a:miter lim="800000"/>
            <a:headEnd/>
            <a:tailEnd/>
          </a:ln>
        </p:spPr>
        <p:txBody>
          <a:bodyPr wrap="none">
            <a:spAutoFit/>
          </a:bodyPr>
          <a:lstStyle/>
          <a:p>
            <a:pPr eaLnBrk="0" hangingPunct="0">
              <a:defRPr/>
            </a:pPr>
            <a:r>
              <a:rPr lang="en-US" sz="2400" b="1" dirty="0">
                <a:latin typeface="+mj-lt"/>
                <a:cs typeface="Arial" charset="0"/>
              </a:rPr>
              <a:t>2.1:  Thinking (understanding)</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2.2:  Feeling (reflection, appreciation)</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2.3:  Doing (behavior, students practice)</a:t>
            </a:r>
          </a:p>
          <a:p>
            <a:pPr eaLnBrk="0" hangingPunct="0">
              <a:defRPr/>
            </a:pPr>
            <a:endParaRPr lang="en-US" dirty="0" smtClean="0">
              <a:cs typeface="Arial" charset="0"/>
            </a:endParaRPr>
          </a:p>
          <a:p>
            <a:pPr eaLnBrk="0" hangingPunct="0">
              <a:defRPr/>
            </a:pPr>
            <a:r>
              <a:rPr lang="en-US" sz="1400" b="1" u="sng" dirty="0">
                <a:solidFill>
                  <a:srgbClr val="FF0000"/>
                </a:solidFill>
                <a:cs typeface="Arial" charset="0"/>
              </a:rPr>
              <a:t>Core Essential’s Aligning Components: </a:t>
            </a:r>
            <a:endParaRPr lang="en-US" sz="1400" b="1" u="sng" dirty="0" smtClean="0">
              <a:solidFill>
                <a:srgbClr val="FF0000"/>
              </a:solidFill>
              <a:cs typeface="Arial" charset="0"/>
            </a:endParaRPr>
          </a:p>
          <a:p>
            <a:pPr eaLnBrk="0" hangingPunct="0">
              <a:defRPr/>
            </a:pPr>
            <a:r>
              <a:rPr lang="en-US" sz="1400" dirty="0" smtClean="0">
                <a:solidFill>
                  <a:srgbClr val="FF0000"/>
                </a:solidFill>
                <a:cs typeface="Arial" charset="0"/>
              </a:rPr>
              <a:t>- Big 3 expectations and the foundation for school wide discipline and common language</a:t>
            </a:r>
          </a:p>
          <a:p>
            <a:pPr eaLnBrk="0" hangingPunct="0">
              <a:buFontTx/>
              <a:buChar char="-"/>
              <a:defRPr/>
            </a:pPr>
            <a:r>
              <a:rPr lang="en-US" sz="1400" dirty="0" smtClean="0">
                <a:solidFill>
                  <a:srgbClr val="FF0000"/>
                </a:solidFill>
                <a:cs typeface="Arial" charset="0"/>
              </a:rPr>
              <a:t> inward to outward emphasis</a:t>
            </a:r>
          </a:p>
          <a:p>
            <a:pPr eaLnBrk="0" hangingPunct="0">
              <a:buFontTx/>
              <a:buChar char="-"/>
              <a:defRPr/>
            </a:pPr>
            <a:r>
              <a:rPr lang="en-US" sz="1400" dirty="0" smtClean="0">
                <a:solidFill>
                  <a:srgbClr val="FF0000"/>
                </a:solidFill>
                <a:cs typeface="Arial" charset="0"/>
              </a:rPr>
              <a:t>lesson plans that include talking points, activities, and follow up suggestions</a:t>
            </a:r>
          </a:p>
          <a:p>
            <a:pPr eaLnBrk="0" hangingPunct="0">
              <a:defRPr/>
            </a:pPr>
            <a:r>
              <a:rPr lang="en-US" sz="1400" dirty="0" smtClean="0">
                <a:solidFill>
                  <a:srgbClr val="FF0000"/>
                </a:solidFill>
                <a:cs typeface="Arial" charset="0"/>
              </a:rPr>
              <a:t>- recognition and celebration tools and examples</a:t>
            </a:r>
          </a:p>
          <a:p>
            <a:pPr eaLnBrk="0" hangingPunct="0">
              <a:defRPr/>
            </a:pPr>
            <a:r>
              <a:rPr lang="en-US" sz="1400" dirty="0" smtClean="0">
                <a:solidFill>
                  <a:srgbClr val="FF0000"/>
                </a:solidFill>
                <a:cs typeface="Arial" charset="0"/>
              </a:rPr>
              <a:t>- daily announcement scripts</a:t>
            </a:r>
          </a:p>
          <a:p>
            <a:pPr eaLnBrk="0" hangingPunct="0">
              <a:defRPr/>
            </a:pPr>
            <a:r>
              <a:rPr lang="en-US" sz="1400" dirty="0" smtClean="0">
                <a:solidFill>
                  <a:srgbClr val="FF0000"/>
                </a:solidFill>
                <a:cs typeface="Arial" charset="0"/>
              </a:rPr>
              <a:t>- relationship building is universal foundation that all of our curriculum starts with</a:t>
            </a:r>
          </a:p>
          <a:p>
            <a:pPr eaLnBrk="0" hangingPunct="0">
              <a:defRPr/>
            </a:pPr>
            <a:r>
              <a:rPr lang="en-US" sz="1400" dirty="0" smtClean="0">
                <a:solidFill>
                  <a:srgbClr val="FF0000"/>
                </a:solidFill>
                <a:cs typeface="Arial" charset="0"/>
              </a:rPr>
              <a:t>- lessons designed to involve all and foster relationships</a:t>
            </a:r>
            <a:endParaRPr lang="en-US" sz="1400" dirty="0">
              <a:solidFill>
                <a:srgbClr val="FF0000"/>
              </a:solidFill>
              <a:cs typeface="Arial" charset="0"/>
            </a:endParaRPr>
          </a:p>
          <a:p>
            <a:pPr eaLnBrk="0" hangingPunct="0">
              <a:defRPr/>
            </a:pPr>
            <a:endParaRPr lang="en-US" dirty="0">
              <a:latin typeface="+mj-lt"/>
              <a:cs typeface="Arial" charset="0"/>
            </a:endParaRPr>
          </a:p>
        </p:txBody>
      </p:sp>
      <p:sp>
        <p:nvSpPr>
          <p:cNvPr id="24581" name="Rectangle 5"/>
          <p:cNvSpPr>
            <a:spLocks noChangeArrowheads="1"/>
          </p:cNvSpPr>
          <p:nvPr/>
        </p:nvSpPr>
        <p:spPr bwMode="auto">
          <a:xfrm>
            <a:off x="2971800" y="3444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2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Text Box 3"/>
          <p:cNvSpPr txBox="1">
            <a:spLocks noChangeArrowheads="1"/>
          </p:cNvSpPr>
          <p:nvPr/>
        </p:nvSpPr>
        <p:spPr bwMode="auto">
          <a:xfrm>
            <a:off x="914400" y="990600"/>
            <a:ext cx="7162800" cy="1016000"/>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lnSpc>
                <a:spcPct val="80000"/>
              </a:lnSpc>
              <a:spcBef>
                <a:spcPct val="20000"/>
              </a:spcBef>
              <a:defRPr/>
            </a:pPr>
            <a:r>
              <a:rPr lang="en-US" sz="2400" b="1" dirty="0">
                <a:latin typeface="+mj-lt"/>
                <a:cs typeface="Arial" charset="0"/>
              </a:rPr>
              <a:t>    </a:t>
            </a:r>
            <a:r>
              <a:rPr lang="en-US" sz="3000" b="1" dirty="0">
                <a:latin typeface="+mj-lt"/>
                <a:cs typeface="Arial" charset="0"/>
              </a:rPr>
              <a:t>Uses a comprehensive, intentional, and proactive approach</a:t>
            </a:r>
            <a:endParaRPr lang="en-US" sz="3000" dirty="0">
              <a:latin typeface="+mj-lt"/>
              <a:cs typeface="Arial" charset="0"/>
            </a:endParaRPr>
          </a:p>
        </p:txBody>
      </p:sp>
      <p:sp>
        <p:nvSpPr>
          <p:cNvPr id="25604" name="Rectangle 4"/>
          <p:cNvSpPr>
            <a:spLocks noChangeArrowheads="1"/>
          </p:cNvSpPr>
          <p:nvPr/>
        </p:nvSpPr>
        <p:spPr bwMode="auto">
          <a:xfrm>
            <a:off x="914400" y="2286000"/>
            <a:ext cx="7696200" cy="3877985"/>
          </a:xfrm>
          <a:prstGeom prst="rect">
            <a:avLst/>
          </a:prstGeom>
          <a:noFill/>
          <a:ln w="9525">
            <a:noFill/>
            <a:miter lim="800000"/>
            <a:headEnd/>
            <a:tailEnd/>
          </a:ln>
        </p:spPr>
        <p:txBody>
          <a:bodyPr wrap="square">
            <a:spAutoFit/>
          </a:bodyPr>
          <a:lstStyle/>
          <a:p>
            <a:pPr eaLnBrk="0" hangingPunct="0">
              <a:defRPr/>
            </a:pPr>
            <a:r>
              <a:rPr lang="en-US" sz="2400" b="1" dirty="0">
                <a:latin typeface="+mj-lt"/>
                <a:cs typeface="Arial" charset="0"/>
              </a:rPr>
              <a:t>3.1: Intentional at all grade levels</a:t>
            </a:r>
          </a:p>
          <a:p>
            <a:pPr eaLnBrk="0" hangingPunct="0">
              <a:defRPr/>
            </a:pPr>
            <a:endParaRPr lang="en-US" sz="1600" b="1" dirty="0">
              <a:latin typeface="+mj-lt"/>
              <a:cs typeface="Arial" charset="0"/>
            </a:endParaRPr>
          </a:p>
          <a:p>
            <a:pPr eaLnBrk="0" hangingPunct="0">
              <a:defRPr/>
            </a:pPr>
            <a:r>
              <a:rPr lang="en-US" sz="2400" b="1" dirty="0">
                <a:latin typeface="+mj-lt"/>
                <a:cs typeface="Arial" charset="0"/>
              </a:rPr>
              <a:t>3.2: Integrated into academic content</a:t>
            </a:r>
          </a:p>
          <a:p>
            <a:pPr eaLnBrk="0" hangingPunct="0">
              <a:defRPr/>
            </a:pPr>
            <a:endParaRPr lang="en-US" sz="1600" b="1" dirty="0">
              <a:latin typeface="+mj-lt"/>
              <a:cs typeface="Arial" charset="0"/>
            </a:endParaRPr>
          </a:p>
          <a:p>
            <a:pPr eaLnBrk="0" hangingPunct="0">
              <a:defRPr/>
            </a:pPr>
            <a:r>
              <a:rPr lang="en-US" sz="2400" b="1" dirty="0">
                <a:latin typeface="+mj-lt"/>
                <a:cs typeface="Arial" charset="0"/>
              </a:rPr>
              <a:t>3.3: Integrated into classroom routines</a:t>
            </a:r>
          </a:p>
          <a:p>
            <a:pPr eaLnBrk="0" hangingPunct="0">
              <a:defRPr/>
            </a:pPr>
            <a:endParaRPr lang="en-US" sz="1600" b="1" dirty="0">
              <a:latin typeface="+mj-lt"/>
              <a:cs typeface="Arial" charset="0"/>
            </a:endParaRPr>
          </a:p>
          <a:p>
            <a:pPr eaLnBrk="0" hangingPunct="0">
              <a:defRPr/>
            </a:pPr>
            <a:r>
              <a:rPr lang="en-US" sz="2400" b="1" dirty="0">
                <a:latin typeface="+mj-lt"/>
                <a:cs typeface="Arial" charset="0"/>
              </a:rPr>
              <a:t>3.4: Integrated throughout total program</a:t>
            </a:r>
          </a:p>
          <a:p>
            <a:pPr eaLnBrk="0" hangingPunct="0">
              <a:defRPr/>
            </a:pPr>
            <a:endParaRPr lang="en-US" dirty="0" smtClean="0">
              <a:cs typeface="Arial" charset="0"/>
            </a:endParaRPr>
          </a:p>
          <a:p>
            <a:pPr eaLnBrk="0" hangingPunct="0">
              <a:defRPr/>
            </a:pPr>
            <a:r>
              <a:rPr lang="en-US" sz="1400" b="1" u="sng" dirty="0">
                <a:solidFill>
                  <a:srgbClr val="FF0000"/>
                </a:solidFill>
                <a:cs typeface="Arial" charset="0"/>
              </a:rPr>
              <a:t>Core Essential’s Aligning Components: </a:t>
            </a:r>
          </a:p>
          <a:p>
            <a:pPr eaLnBrk="0" hangingPunct="0">
              <a:buFontTx/>
              <a:buChar char="-"/>
              <a:defRPr/>
            </a:pPr>
            <a:r>
              <a:rPr lang="en-US" sz="1400" dirty="0" smtClean="0">
                <a:solidFill>
                  <a:srgbClr val="FF0000"/>
                </a:solidFill>
                <a:cs typeface="Arial" charset="0"/>
              </a:rPr>
              <a:t>designated “implementer” is equipped with tools to teach and train everyone on board </a:t>
            </a:r>
          </a:p>
          <a:p>
            <a:pPr eaLnBrk="0" hangingPunct="0">
              <a:defRPr/>
            </a:pPr>
            <a:r>
              <a:rPr lang="en-US" sz="1400" dirty="0" smtClean="0">
                <a:solidFill>
                  <a:srgbClr val="FF0000"/>
                </a:solidFill>
                <a:cs typeface="Arial" charset="0"/>
              </a:rPr>
              <a:t>- lessons span subject areas and academic content among the grade levels</a:t>
            </a:r>
          </a:p>
          <a:p>
            <a:pPr eaLnBrk="0" hangingPunct="0">
              <a:buFontTx/>
              <a:buChar char="-"/>
              <a:defRPr/>
            </a:pPr>
            <a:r>
              <a:rPr lang="en-US" sz="1400" dirty="0" smtClean="0">
                <a:solidFill>
                  <a:srgbClr val="FF0000"/>
                </a:solidFill>
                <a:cs typeface="Arial" charset="0"/>
              </a:rPr>
              <a:t> Language Arts, Reading, Writing, Math, Science, and Social Studies are addressed in each lesson plan</a:t>
            </a:r>
          </a:p>
          <a:p>
            <a:pPr eaLnBrk="0" hangingPunct="0">
              <a:buFontTx/>
              <a:buChar char="-"/>
              <a:defRPr/>
            </a:pPr>
            <a:r>
              <a:rPr lang="en-US" sz="1400" dirty="0" smtClean="0">
                <a:solidFill>
                  <a:srgbClr val="FF0000"/>
                </a:solidFill>
                <a:cs typeface="Arial" charset="0"/>
              </a:rPr>
              <a:t> Big 3 provides a common language for expectations and discipline </a:t>
            </a:r>
          </a:p>
          <a:p>
            <a:pPr eaLnBrk="0" hangingPunct="0">
              <a:defRPr/>
            </a:pPr>
            <a:r>
              <a:rPr lang="en-US" sz="1400" dirty="0" smtClean="0">
                <a:solidFill>
                  <a:srgbClr val="FF0000"/>
                </a:solidFill>
                <a:cs typeface="Arial" charset="0"/>
              </a:rPr>
              <a:t>- lessons are easy to use due to the time increment format</a:t>
            </a:r>
            <a:endParaRPr lang="en-US" sz="1400" dirty="0">
              <a:solidFill>
                <a:srgbClr val="FF0000"/>
              </a:solidFill>
              <a:cs typeface="Arial" charset="0"/>
            </a:endParaRPr>
          </a:p>
        </p:txBody>
      </p:sp>
      <p:sp>
        <p:nvSpPr>
          <p:cNvPr id="25605" name="Rectangle 5"/>
          <p:cNvSpPr>
            <a:spLocks noChangeArrowheads="1"/>
          </p:cNvSpPr>
          <p:nvPr/>
        </p:nvSpPr>
        <p:spPr bwMode="auto">
          <a:xfrm>
            <a:off x="3048000" y="381000"/>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3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Text Box 3"/>
          <p:cNvSpPr txBox="1">
            <a:spLocks noChangeArrowheads="1"/>
          </p:cNvSpPr>
          <p:nvPr/>
        </p:nvSpPr>
        <p:spPr bwMode="auto">
          <a:xfrm>
            <a:off x="1143000" y="1219200"/>
            <a:ext cx="6629400" cy="655564"/>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lnSpc>
                <a:spcPct val="80000"/>
              </a:lnSpc>
              <a:spcBef>
                <a:spcPct val="20000"/>
              </a:spcBef>
              <a:defRPr/>
            </a:pPr>
            <a:r>
              <a:rPr lang="en-US" sz="2400" b="1" dirty="0">
                <a:latin typeface="+mj-lt"/>
                <a:cs typeface="Arial" charset="0"/>
              </a:rPr>
              <a:t>     </a:t>
            </a:r>
            <a:r>
              <a:rPr lang="en-US" sz="3000" b="1" dirty="0">
                <a:latin typeface="+mj-lt"/>
                <a:cs typeface="Arial" charset="0"/>
              </a:rPr>
              <a:t>Creates a caring community.</a:t>
            </a:r>
            <a:endParaRPr lang="en-US" sz="3000" dirty="0">
              <a:latin typeface="+mj-lt"/>
              <a:cs typeface="Arial" charset="0"/>
            </a:endParaRPr>
          </a:p>
        </p:txBody>
      </p:sp>
      <p:sp>
        <p:nvSpPr>
          <p:cNvPr id="26628" name="Rectangle 4"/>
          <p:cNvSpPr>
            <a:spLocks noChangeArrowheads="1"/>
          </p:cNvSpPr>
          <p:nvPr/>
        </p:nvSpPr>
        <p:spPr bwMode="auto">
          <a:xfrm>
            <a:off x="1143000" y="1981200"/>
            <a:ext cx="7010400" cy="5109091"/>
          </a:xfrm>
          <a:prstGeom prst="rect">
            <a:avLst/>
          </a:prstGeom>
          <a:noFill/>
          <a:ln w="9525">
            <a:noFill/>
            <a:miter lim="800000"/>
            <a:headEnd/>
            <a:tailEnd/>
          </a:ln>
        </p:spPr>
        <p:txBody>
          <a:bodyPr wrap="square">
            <a:spAutoFit/>
          </a:bodyPr>
          <a:lstStyle/>
          <a:p>
            <a:pPr eaLnBrk="0" hangingPunct="0">
              <a:defRPr/>
            </a:pPr>
            <a:r>
              <a:rPr lang="en-US" sz="2400" b="1" dirty="0">
                <a:latin typeface="+mj-lt"/>
                <a:cs typeface="Arial" charset="0"/>
              </a:rPr>
              <a:t>4.1: Student – staff relationships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4.2: Student – student relationships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4.3: Peer cruelty prevention</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4.4: Adult relationships</a:t>
            </a:r>
          </a:p>
          <a:p>
            <a:pPr eaLnBrk="0" hangingPunct="0">
              <a:defRPr/>
            </a:pPr>
            <a:endParaRPr lang="en-US" dirty="0" smtClean="0">
              <a:cs typeface="Arial" charset="0"/>
            </a:endParaRPr>
          </a:p>
          <a:p>
            <a:pPr eaLnBrk="0" hangingPunct="0">
              <a:defRPr/>
            </a:pPr>
            <a:r>
              <a:rPr lang="en-US" sz="1400" b="1" u="sng" dirty="0">
                <a:solidFill>
                  <a:srgbClr val="FF0000"/>
                </a:solidFill>
                <a:cs typeface="Arial" charset="0"/>
              </a:rPr>
              <a:t>Core Essential’s Aligning Components: </a:t>
            </a:r>
            <a:endParaRPr lang="en-US" sz="1400" b="1" u="sng" dirty="0" smtClean="0">
              <a:solidFill>
                <a:srgbClr val="FF0000"/>
              </a:solidFill>
              <a:cs typeface="Arial" charset="0"/>
            </a:endParaRPr>
          </a:p>
          <a:p>
            <a:pPr eaLnBrk="0" hangingPunct="0">
              <a:buFontTx/>
              <a:buChar char="-"/>
              <a:defRPr/>
            </a:pPr>
            <a:r>
              <a:rPr lang="en-US" sz="1400" dirty="0" smtClean="0">
                <a:solidFill>
                  <a:srgbClr val="FF0000"/>
                </a:solidFill>
                <a:cs typeface="Arial" charset="0"/>
              </a:rPr>
              <a:t>our Professional Learning Training modules (call for more info) </a:t>
            </a:r>
          </a:p>
          <a:p>
            <a:pPr eaLnBrk="0" hangingPunct="0">
              <a:buFontTx/>
              <a:buChar char="-"/>
              <a:defRPr/>
            </a:pPr>
            <a:r>
              <a:rPr lang="en-US" sz="1400" dirty="0" smtClean="0">
                <a:solidFill>
                  <a:srgbClr val="FF0000"/>
                </a:solidFill>
                <a:cs typeface="Arial" charset="0"/>
              </a:rPr>
              <a:t>- relationship focused curriculum</a:t>
            </a:r>
          </a:p>
          <a:p>
            <a:pPr eaLnBrk="0" hangingPunct="0">
              <a:buFontTx/>
              <a:buChar char="-"/>
              <a:defRPr/>
            </a:pPr>
            <a:r>
              <a:rPr lang="en-US" sz="1400" dirty="0" smtClean="0">
                <a:solidFill>
                  <a:srgbClr val="FF0000"/>
                </a:solidFill>
                <a:cs typeface="Arial" charset="0"/>
              </a:rPr>
              <a:t>- e-newsletter full of staff buy-in ideas</a:t>
            </a:r>
          </a:p>
          <a:p>
            <a:pPr eaLnBrk="0" hangingPunct="0">
              <a:buFontTx/>
              <a:buChar char="-"/>
              <a:defRPr/>
            </a:pPr>
            <a:r>
              <a:rPr lang="en-US" sz="1400" dirty="0" smtClean="0">
                <a:solidFill>
                  <a:srgbClr val="FF0000"/>
                </a:solidFill>
                <a:cs typeface="Arial" charset="0"/>
              </a:rPr>
              <a:t>-inward to outward emphasis</a:t>
            </a:r>
          </a:p>
          <a:p>
            <a:pPr eaLnBrk="0" hangingPunct="0">
              <a:buFontTx/>
              <a:buChar char="-"/>
              <a:defRPr/>
            </a:pPr>
            <a:r>
              <a:rPr lang="en-US" sz="1400" dirty="0" smtClean="0">
                <a:solidFill>
                  <a:srgbClr val="FF0000"/>
                </a:solidFill>
                <a:cs typeface="Arial" charset="0"/>
              </a:rPr>
              <a:t>- </a:t>
            </a:r>
            <a:r>
              <a:rPr lang="en-US" sz="1400" dirty="0">
                <a:solidFill>
                  <a:srgbClr val="FF0000"/>
                </a:solidFill>
                <a:cs typeface="Arial" charset="0"/>
              </a:rPr>
              <a:t>recognition and celebration tools and </a:t>
            </a:r>
            <a:r>
              <a:rPr lang="en-US" sz="1400" dirty="0" smtClean="0">
                <a:solidFill>
                  <a:srgbClr val="FF0000"/>
                </a:solidFill>
                <a:cs typeface="Arial" charset="0"/>
              </a:rPr>
              <a:t>examples</a:t>
            </a:r>
          </a:p>
          <a:p>
            <a:pPr eaLnBrk="0" hangingPunct="0">
              <a:buFontTx/>
              <a:buChar char="-"/>
              <a:defRPr/>
            </a:pPr>
            <a:r>
              <a:rPr lang="en-US" sz="1400" dirty="0" smtClean="0">
                <a:solidFill>
                  <a:srgbClr val="FF0000"/>
                </a:solidFill>
                <a:cs typeface="Arial" charset="0"/>
              </a:rPr>
              <a:t>- Big 3 imparts a common language and expectation for all</a:t>
            </a:r>
          </a:p>
          <a:p>
            <a:pPr eaLnBrk="0" hangingPunct="0">
              <a:buFontTx/>
              <a:buChar char="-"/>
              <a:defRPr/>
            </a:pPr>
            <a:r>
              <a:rPr lang="en-US" sz="1400" dirty="0" smtClean="0">
                <a:solidFill>
                  <a:srgbClr val="FF0000"/>
                </a:solidFill>
                <a:cs typeface="Arial" charset="0"/>
              </a:rPr>
              <a:t>- our 27 values are chosen with tolerance, respect, and peace in mind</a:t>
            </a:r>
          </a:p>
          <a:p>
            <a:pPr eaLnBrk="0" hangingPunct="0">
              <a:buFontTx/>
              <a:buChar char="-"/>
              <a:defRPr/>
            </a:pPr>
            <a:endParaRPr lang="en-US" sz="1400" dirty="0">
              <a:solidFill>
                <a:srgbClr val="FF0000"/>
              </a:solidFill>
              <a:cs typeface="Arial" charset="0"/>
            </a:endParaRPr>
          </a:p>
          <a:p>
            <a:pPr eaLnBrk="0" hangingPunct="0">
              <a:defRPr/>
            </a:pPr>
            <a:endParaRPr lang="en-US" sz="1400" dirty="0">
              <a:solidFill>
                <a:srgbClr val="FF0000"/>
              </a:solidFill>
              <a:cs typeface="Arial" charset="0"/>
            </a:endParaRPr>
          </a:p>
        </p:txBody>
      </p:sp>
      <p:sp>
        <p:nvSpPr>
          <p:cNvPr id="26629" name="Rectangle 5"/>
          <p:cNvSpPr>
            <a:spLocks noChangeArrowheads="1"/>
          </p:cNvSpPr>
          <p:nvPr/>
        </p:nvSpPr>
        <p:spPr bwMode="auto">
          <a:xfrm>
            <a:off x="3124200" y="3444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4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Text Box 3"/>
          <p:cNvSpPr txBox="1">
            <a:spLocks noChangeArrowheads="1"/>
          </p:cNvSpPr>
          <p:nvPr/>
        </p:nvSpPr>
        <p:spPr bwMode="auto">
          <a:xfrm>
            <a:off x="990600" y="1219200"/>
            <a:ext cx="7239000" cy="1016000"/>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lnSpc>
                <a:spcPct val="80000"/>
              </a:lnSpc>
              <a:spcBef>
                <a:spcPct val="50000"/>
              </a:spcBef>
              <a:defRPr/>
            </a:pPr>
            <a:r>
              <a:rPr lang="en-US" sz="3000" b="1" dirty="0">
                <a:latin typeface="+mj-lt"/>
                <a:cs typeface="Arial" charset="0"/>
              </a:rPr>
              <a:t>  Provides students with opportunities for moral action.</a:t>
            </a:r>
            <a:endParaRPr lang="en-US" sz="3000" dirty="0">
              <a:latin typeface="+mj-lt"/>
              <a:cs typeface="Arial" charset="0"/>
            </a:endParaRPr>
          </a:p>
        </p:txBody>
      </p:sp>
      <p:sp>
        <p:nvSpPr>
          <p:cNvPr id="27652" name="Rectangle 4"/>
          <p:cNvSpPr>
            <a:spLocks noChangeArrowheads="1"/>
          </p:cNvSpPr>
          <p:nvPr/>
        </p:nvSpPr>
        <p:spPr bwMode="auto">
          <a:xfrm>
            <a:off x="990600" y="2362200"/>
            <a:ext cx="8915400" cy="4154984"/>
          </a:xfrm>
          <a:prstGeom prst="rect">
            <a:avLst/>
          </a:prstGeom>
          <a:noFill/>
          <a:ln w="9525">
            <a:noFill/>
            <a:miter lim="800000"/>
            <a:headEnd/>
            <a:tailEnd/>
          </a:ln>
        </p:spPr>
        <p:txBody>
          <a:bodyPr wrap="square">
            <a:spAutoFit/>
          </a:bodyPr>
          <a:lstStyle/>
          <a:p>
            <a:pPr eaLnBrk="0" hangingPunct="0">
              <a:defRPr/>
            </a:pPr>
            <a:r>
              <a:rPr lang="en-US" sz="2400" b="1" dirty="0">
                <a:latin typeface="+mj-lt"/>
                <a:cs typeface="Arial" charset="0"/>
              </a:rPr>
              <a:t>5.1: Clear </a:t>
            </a:r>
            <a:r>
              <a:rPr lang="en-US" sz="2400" b="1" dirty="0" smtClean="0">
                <a:latin typeface="+mj-lt"/>
                <a:cs typeface="Arial" charset="0"/>
              </a:rPr>
              <a:t>expectations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5.2: Moral action within </a:t>
            </a:r>
            <a:r>
              <a:rPr lang="en-US" sz="2400" b="1" dirty="0" smtClean="0">
                <a:latin typeface="+mj-lt"/>
                <a:cs typeface="Arial" charset="0"/>
              </a:rPr>
              <a:t>school</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5.3: Moral action in </a:t>
            </a:r>
            <a:r>
              <a:rPr lang="en-US" sz="2400" b="1" dirty="0" smtClean="0">
                <a:latin typeface="+mj-lt"/>
                <a:cs typeface="Arial" charset="0"/>
              </a:rPr>
              <a:t>community</a:t>
            </a:r>
          </a:p>
          <a:p>
            <a:pPr eaLnBrk="0" hangingPunct="0">
              <a:defRPr/>
            </a:pPr>
            <a:endParaRPr lang="en-US" sz="1400" b="1" dirty="0">
              <a:cs typeface="Arial" charset="0"/>
            </a:endParaRPr>
          </a:p>
          <a:p>
            <a:pPr eaLnBrk="0" hangingPunct="0">
              <a:defRPr/>
            </a:pPr>
            <a:r>
              <a:rPr lang="en-US" sz="1400" u="sng" dirty="0">
                <a:solidFill>
                  <a:srgbClr val="FF0000"/>
                </a:solidFill>
                <a:cs typeface="Arial" charset="0"/>
              </a:rPr>
              <a:t>Core Essential’s Aligning Components</a:t>
            </a:r>
            <a:r>
              <a:rPr lang="en-US" sz="1400" u="sng" dirty="0" smtClean="0">
                <a:solidFill>
                  <a:srgbClr val="FF0000"/>
                </a:solidFill>
                <a:cs typeface="Arial" charset="0"/>
              </a:rPr>
              <a:t>:</a:t>
            </a:r>
          </a:p>
          <a:p>
            <a:pPr eaLnBrk="0" hangingPunct="0">
              <a:buFontTx/>
              <a:buChar char="-"/>
              <a:defRPr/>
            </a:pPr>
            <a:r>
              <a:rPr lang="en-US" sz="1400" dirty="0" smtClean="0">
                <a:solidFill>
                  <a:srgbClr val="FF0000"/>
                </a:solidFill>
                <a:cs typeface="Arial" charset="0"/>
              </a:rPr>
              <a:t> emphasis on inward attitudes becoming an outward behavior</a:t>
            </a:r>
          </a:p>
          <a:p>
            <a:pPr eaLnBrk="0" hangingPunct="0">
              <a:defRPr/>
            </a:pPr>
            <a:r>
              <a:rPr lang="en-US" sz="1400" dirty="0" smtClean="0">
                <a:solidFill>
                  <a:srgbClr val="FF0000"/>
                </a:solidFill>
                <a:cs typeface="Arial" charset="0"/>
              </a:rPr>
              <a:t>- experiential in design so that students not only hear and see but do as well</a:t>
            </a:r>
          </a:p>
          <a:p>
            <a:pPr eaLnBrk="0" hangingPunct="0">
              <a:buFontTx/>
              <a:buChar char="-"/>
              <a:defRPr/>
            </a:pPr>
            <a:r>
              <a:rPr lang="en-US" sz="1400" dirty="0" smtClean="0">
                <a:solidFill>
                  <a:srgbClr val="FF0000"/>
                </a:solidFill>
                <a:cs typeface="Arial" charset="0"/>
              </a:rPr>
              <a:t>*new* service learning ideas for each value/month</a:t>
            </a:r>
          </a:p>
          <a:p>
            <a:pPr eaLnBrk="0" hangingPunct="0">
              <a:buFontTx/>
              <a:buChar char="-"/>
              <a:defRPr/>
            </a:pPr>
            <a:r>
              <a:rPr lang="en-US" sz="1400" dirty="0" smtClean="0">
                <a:solidFill>
                  <a:srgbClr val="FF0000"/>
                </a:solidFill>
                <a:cs typeface="Arial" charset="0"/>
              </a:rPr>
              <a:t> examples in each e-newsletter of ways to “catch” kids modeling the value</a:t>
            </a:r>
          </a:p>
          <a:p>
            <a:pPr eaLnBrk="0" hangingPunct="0">
              <a:buFontTx/>
              <a:buChar char="-"/>
              <a:defRPr/>
            </a:pPr>
            <a:r>
              <a:rPr lang="en-US" sz="1400" dirty="0" smtClean="0">
                <a:solidFill>
                  <a:srgbClr val="FF0000"/>
                </a:solidFill>
                <a:cs typeface="Arial" charset="0"/>
              </a:rPr>
              <a:t>“Community Connection” event ideas detailing how to organize a gathering in the community with </a:t>
            </a:r>
          </a:p>
          <a:p>
            <a:pPr eaLnBrk="0" hangingPunct="0">
              <a:defRPr/>
            </a:pPr>
            <a:r>
              <a:rPr lang="en-US" sz="1400" dirty="0" smtClean="0">
                <a:solidFill>
                  <a:srgbClr val="FF0000"/>
                </a:solidFill>
                <a:cs typeface="Arial" charset="0"/>
              </a:rPr>
              <a:t>	the month’s value being the focus</a:t>
            </a:r>
            <a:endParaRPr lang="en-US" sz="1400" dirty="0">
              <a:solidFill>
                <a:srgbClr val="FF0000"/>
              </a:solidFill>
              <a:cs typeface="Arial" charset="0"/>
            </a:endParaRPr>
          </a:p>
          <a:p>
            <a:pPr eaLnBrk="0" hangingPunct="0">
              <a:defRPr/>
            </a:pPr>
            <a:endParaRPr lang="en-US" sz="1600" dirty="0" smtClean="0">
              <a:latin typeface="+mj-lt"/>
              <a:cs typeface="Arial" charset="0"/>
            </a:endParaRPr>
          </a:p>
          <a:p>
            <a:pPr eaLnBrk="0" hangingPunct="0">
              <a:defRPr/>
            </a:pPr>
            <a:endParaRPr lang="en-US" sz="1600" dirty="0">
              <a:latin typeface="+mj-lt"/>
              <a:cs typeface="Arial" charset="0"/>
            </a:endParaRPr>
          </a:p>
        </p:txBody>
      </p:sp>
      <p:sp>
        <p:nvSpPr>
          <p:cNvPr id="27653" name="Rectangle 5"/>
          <p:cNvSpPr>
            <a:spLocks noChangeArrowheads="1"/>
          </p:cNvSpPr>
          <p:nvPr/>
        </p:nvSpPr>
        <p:spPr bwMode="auto">
          <a:xfrm>
            <a:off x="3276600" y="3444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5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2"/>
          <p:cNvSpPr txBox="1">
            <a:spLocks noChangeArrowheads="1"/>
          </p:cNvSpPr>
          <p:nvPr/>
        </p:nvSpPr>
        <p:spPr bwMode="auto">
          <a:xfrm>
            <a:off x="1066800" y="2362200"/>
            <a:ext cx="7086600" cy="534988"/>
          </a:xfrm>
          <a:prstGeom prst="rect">
            <a:avLst/>
          </a:prstGeom>
          <a:noFill/>
          <a:ln w="9525" algn="ctr">
            <a:noFill/>
            <a:miter lim="800000"/>
            <a:headEnd/>
            <a:tailEnd/>
          </a:ln>
        </p:spPr>
        <p:txBody>
          <a:bodyPr>
            <a:spAutoFit/>
          </a:bodyPr>
          <a:lstStyle/>
          <a:p>
            <a:pPr marL="342900" indent="-342900">
              <a:lnSpc>
                <a:spcPct val="80000"/>
              </a:lnSpc>
              <a:spcBef>
                <a:spcPct val="50000"/>
              </a:spcBef>
            </a:pPr>
            <a:r>
              <a:rPr lang="en-US" sz="3600" b="1">
                <a:latin typeface="Eurostile"/>
              </a:rPr>
              <a:t>   </a:t>
            </a:r>
          </a:p>
        </p:txBody>
      </p:sp>
      <p:sp>
        <p:nvSpPr>
          <p:cNvPr id="205827" name="Text Box 3"/>
          <p:cNvSpPr txBox="1">
            <a:spLocks noChangeArrowheads="1"/>
          </p:cNvSpPr>
          <p:nvPr/>
        </p:nvSpPr>
        <p:spPr bwMode="auto">
          <a:xfrm>
            <a:off x="533400" y="1143000"/>
            <a:ext cx="8001000" cy="941388"/>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lnSpc>
                <a:spcPct val="80000"/>
              </a:lnSpc>
              <a:spcBef>
                <a:spcPct val="50000"/>
              </a:spcBef>
              <a:defRPr/>
            </a:pPr>
            <a:r>
              <a:rPr lang="en-US" sz="2700" b="1" dirty="0">
                <a:latin typeface="+mj-lt"/>
                <a:cs typeface="Arial" charset="0"/>
              </a:rPr>
              <a:t>  Offers a meaningful and challenging academic curriculum that respects all learners</a:t>
            </a:r>
            <a:endParaRPr lang="en-US" sz="2700" dirty="0">
              <a:latin typeface="+mj-lt"/>
              <a:cs typeface="Arial" charset="0"/>
            </a:endParaRPr>
          </a:p>
        </p:txBody>
      </p:sp>
      <p:sp>
        <p:nvSpPr>
          <p:cNvPr id="28677" name="Rectangle 4"/>
          <p:cNvSpPr>
            <a:spLocks noChangeArrowheads="1"/>
          </p:cNvSpPr>
          <p:nvPr/>
        </p:nvSpPr>
        <p:spPr bwMode="auto">
          <a:xfrm>
            <a:off x="990600" y="2362200"/>
            <a:ext cx="7696200" cy="3939540"/>
          </a:xfrm>
          <a:prstGeom prst="rect">
            <a:avLst/>
          </a:prstGeom>
          <a:noFill/>
          <a:ln w="9525">
            <a:noFill/>
            <a:miter lim="800000"/>
            <a:headEnd/>
            <a:tailEnd/>
          </a:ln>
        </p:spPr>
        <p:txBody>
          <a:bodyPr>
            <a:spAutoFit/>
          </a:bodyPr>
          <a:lstStyle/>
          <a:p>
            <a:pPr eaLnBrk="0" hangingPunct="0">
              <a:defRPr/>
            </a:pPr>
            <a:r>
              <a:rPr lang="en-US" sz="2400" b="1" dirty="0">
                <a:latin typeface="+mj-lt"/>
                <a:cs typeface="Arial" charset="0"/>
              </a:rPr>
              <a:t>6.1: Challenging curriculum</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6.2: Meeting student needs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6.3:  Performance </a:t>
            </a:r>
            <a:r>
              <a:rPr lang="en-US" sz="2400" b="1" dirty="0" smtClean="0">
                <a:latin typeface="+mj-lt"/>
                <a:cs typeface="Arial" charset="0"/>
              </a:rPr>
              <a:t>character</a:t>
            </a:r>
          </a:p>
          <a:p>
            <a:pPr eaLnBrk="0" hangingPunct="0">
              <a:defRPr/>
            </a:pPr>
            <a:endParaRPr lang="en-US" sz="1400" b="1" u="sng" dirty="0" smtClean="0">
              <a:solidFill>
                <a:srgbClr val="FF0000"/>
              </a:solidFill>
              <a:latin typeface="Arial" charset="0"/>
              <a:cs typeface="Arial" charset="0"/>
            </a:endParaRPr>
          </a:p>
          <a:p>
            <a:pPr eaLnBrk="0" hangingPunct="0">
              <a:defRPr/>
            </a:pPr>
            <a:endParaRPr lang="en-US" sz="1400" u="sng" dirty="0" smtClean="0">
              <a:solidFill>
                <a:srgbClr val="FF0000"/>
              </a:solidFill>
              <a:cs typeface="Arial" charset="0"/>
            </a:endParaRPr>
          </a:p>
          <a:p>
            <a:pPr eaLnBrk="0" hangingPunct="0">
              <a:defRPr/>
            </a:pPr>
            <a:r>
              <a:rPr lang="en-US" sz="1400" u="sng" dirty="0" smtClean="0">
                <a:solidFill>
                  <a:srgbClr val="FF0000"/>
                </a:solidFill>
                <a:cs typeface="Arial" charset="0"/>
              </a:rPr>
              <a:t>Core Essential’s Aligning Components: </a:t>
            </a:r>
          </a:p>
          <a:p>
            <a:pPr eaLnBrk="0" hangingPunct="0">
              <a:buFontTx/>
              <a:buChar char="-"/>
              <a:defRPr/>
            </a:pPr>
            <a:r>
              <a:rPr lang="en-US" sz="1400" dirty="0" smtClean="0">
                <a:solidFill>
                  <a:srgbClr val="FF0000"/>
                </a:solidFill>
                <a:cs typeface="Arial" charset="0"/>
              </a:rPr>
              <a:t>Our curriculum provides the common language and relationship building tools essential to</a:t>
            </a:r>
          </a:p>
          <a:p>
            <a:pPr eaLnBrk="0" hangingPunct="0">
              <a:defRPr/>
            </a:pPr>
            <a:r>
              <a:rPr lang="en-US" sz="1400" dirty="0" smtClean="0">
                <a:solidFill>
                  <a:srgbClr val="FF0000"/>
                </a:solidFill>
                <a:cs typeface="Arial" charset="0"/>
              </a:rPr>
              <a:t>	 cultivating a safe and caring school climate in which academics can best be approached</a:t>
            </a:r>
          </a:p>
          <a:p>
            <a:pPr eaLnBrk="0" hangingPunct="0">
              <a:buFontTx/>
              <a:buChar char="-"/>
              <a:defRPr/>
            </a:pPr>
            <a:r>
              <a:rPr lang="en-US" sz="1400" dirty="0" smtClean="0">
                <a:solidFill>
                  <a:srgbClr val="FF0000"/>
                </a:solidFill>
                <a:cs typeface="Arial" charset="0"/>
              </a:rPr>
              <a:t>Our curriculum is respectful of all cultures, religions, and belief systems. We promote 27 values that 	all parents and teachers alike uphold as good for kids and the adults we want them to </a:t>
            </a:r>
          </a:p>
          <a:p>
            <a:pPr lvl="2" eaLnBrk="0" hangingPunct="0">
              <a:defRPr/>
            </a:pPr>
            <a:r>
              <a:rPr lang="en-US" sz="1400" dirty="0" smtClean="0">
                <a:solidFill>
                  <a:srgbClr val="FF0000"/>
                </a:solidFill>
                <a:cs typeface="Arial" charset="0"/>
              </a:rPr>
              <a:t>grow to be. </a:t>
            </a:r>
            <a:endParaRPr lang="en-US" sz="1400" dirty="0">
              <a:solidFill>
                <a:srgbClr val="FF0000"/>
              </a:solidFill>
              <a:cs typeface="Arial" charset="0"/>
            </a:endParaRPr>
          </a:p>
          <a:p>
            <a:pPr eaLnBrk="0" hangingPunct="0">
              <a:defRPr/>
            </a:pPr>
            <a:endParaRPr lang="en-US" dirty="0">
              <a:cs typeface="Arial" charset="0"/>
            </a:endParaRPr>
          </a:p>
        </p:txBody>
      </p:sp>
      <p:sp>
        <p:nvSpPr>
          <p:cNvPr id="28678" name="Rectangle 5"/>
          <p:cNvSpPr>
            <a:spLocks noChangeArrowheads="1"/>
          </p:cNvSpPr>
          <p:nvPr/>
        </p:nvSpPr>
        <p:spPr bwMode="auto">
          <a:xfrm>
            <a:off x="3048000" y="3444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6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2"/>
          <p:cNvSpPr txBox="1">
            <a:spLocks noChangeArrowheads="1"/>
          </p:cNvSpPr>
          <p:nvPr/>
        </p:nvSpPr>
        <p:spPr bwMode="auto">
          <a:xfrm>
            <a:off x="1371600" y="2362200"/>
            <a:ext cx="6400800" cy="534988"/>
          </a:xfrm>
          <a:prstGeom prst="rect">
            <a:avLst/>
          </a:prstGeom>
          <a:noFill/>
          <a:ln w="9525" algn="ctr">
            <a:noFill/>
            <a:miter lim="800000"/>
            <a:headEnd/>
            <a:tailEnd/>
          </a:ln>
        </p:spPr>
        <p:txBody>
          <a:bodyPr>
            <a:spAutoFit/>
          </a:bodyPr>
          <a:lstStyle/>
          <a:p>
            <a:pPr marL="342900" indent="-342900">
              <a:lnSpc>
                <a:spcPct val="80000"/>
              </a:lnSpc>
              <a:spcBef>
                <a:spcPct val="50000"/>
              </a:spcBef>
            </a:pPr>
            <a:r>
              <a:rPr lang="en-US" sz="3600" b="1">
                <a:latin typeface="Eurostile"/>
              </a:rPr>
              <a:t>   </a:t>
            </a:r>
            <a:endParaRPr lang="en-US" sz="2800">
              <a:latin typeface="Eurostile"/>
            </a:endParaRPr>
          </a:p>
        </p:txBody>
      </p:sp>
      <p:sp>
        <p:nvSpPr>
          <p:cNvPr id="207875" name="Text Box 3"/>
          <p:cNvSpPr txBox="1">
            <a:spLocks noChangeArrowheads="1"/>
          </p:cNvSpPr>
          <p:nvPr/>
        </p:nvSpPr>
        <p:spPr bwMode="auto">
          <a:xfrm>
            <a:off x="1219200" y="1066800"/>
            <a:ext cx="6324600" cy="655564"/>
          </a:xfrm>
          <a:prstGeom prst="rect">
            <a:avLst/>
          </a:prstGeom>
          <a:solidFill>
            <a:srgbClr val="FFFF99"/>
          </a:solidFill>
          <a:ln w="9525" algn="ctr">
            <a:noFill/>
            <a:miter lim="800000"/>
            <a:headEnd/>
            <a:tailEnd/>
          </a:ln>
          <a:effectLst>
            <a:outerShdw dist="107763" dir="18900000" algn="ctr" rotWithShape="0">
              <a:schemeClr val="bg2">
                <a:alpha val="50000"/>
              </a:schemeClr>
            </a:outerShdw>
          </a:effectLst>
        </p:spPr>
        <p:txBody>
          <a:bodyPr tIns="137160" bIns="137160">
            <a:spAutoFit/>
          </a:bodyPr>
          <a:lstStyle/>
          <a:p>
            <a:pPr marL="342900" indent="-342900" algn="ctr">
              <a:lnSpc>
                <a:spcPct val="80000"/>
              </a:lnSpc>
              <a:spcBef>
                <a:spcPct val="50000"/>
              </a:spcBef>
              <a:defRPr/>
            </a:pPr>
            <a:r>
              <a:rPr lang="en-US" sz="3000" b="1" dirty="0">
                <a:latin typeface="+mj-lt"/>
                <a:cs typeface="Arial" charset="0"/>
              </a:rPr>
              <a:t> Fosters students’ self-motivation</a:t>
            </a:r>
            <a:endParaRPr lang="en-US" sz="3000" dirty="0">
              <a:latin typeface="+mj-lt"/>
              <a:cs typeface="Arial" charset="0"/>
            </a:endParaRPr>
          </a:p>
        </p:txBody>
      </p:sp>
      <p:sp>
        <p:nvSpPr>
          <p:cNvPr id="29701" name="Rectangle 4"/>
          <p:cNvSpPr>
            <a:spLocks noChangeArrowheads="1"/>
          </p:cNvSpPr>
          <p:nvPr/>
        </p:nvSpPr>
        <p:spPr bwMode="auto">
          <a:xfrm>
            <a:off x="1143000" y="1905000"/>
            <a:ext cx="7696200" cy="4555093"/>
          </a:xfrm>
          <a:prstGeom prst="rect">
            <a:avLst/>
          </a:prstGeom>
          <a:noFill/>
          <a:ln w="9525">
            <a:noFill/>
            <a:miter lim="800000"/>
            <a:headEnd/>
            <a:tailEnd/>
          </a:ln>
        </p:spPr>
        <p:txBody>
          <a:bodyPr>
            <a:spAutoFit/>
          </a:bodyPr>
          <a:lstStyle/>
          <a:p>
            <a:pPr eaLnBrk="0" hangingPunct="0">
              <a:defRPr/>
            </a:pPr>
            <a:r>
              <a:rPr lang="en-US" sz="2400" b="1" dirty="0">
                <a:latin typeface="+mj-lt"/>
                <a:cs typeface="Arial" charset="0"/>
              </a:rPr>
              <a:t>7.1: Motivation and rewards</a:t>
            </a:r>
          </a:p>
          <a:p>
            <a:pPr eaLnBrk="0" hangingPunct="0">
              <a:defRPr/>
            </a:pPr>
            <a:endParaRPr lang="en-US" sz="2400" b="1" dirty="0">
              <a:latin typeface="+mj-lt"/>
              <a:cs typeface="Arial" charset="0"/>
            </a:endParaRPr>
          </a:p>
          <a:p>
            <a:pPr eaLnBrk="0" hangingPunct="0">
              <a:defRPr/>
            </a:pPr>
            <a:r>
              <a:rPr lang="en-US" sz="2400" b="1" dirty="0">
                <a:latin typeface="+mj-lt"/>
                <a:cs typeface="Arial" charset="0"/>
              </a:rPr>
              <a:t>7.2: Behavior management and discipline</a:t>
            </a:r>
          </a:p>
          <a:p>
            <a:pPr eaLnBrk="0" hangingPunct="0">
              <a:defRPr/>
            </a:pPr>
            <a:endParaRPr lang="en-US" b="1" dirty="0">
              <a:cs typeface="Arial" charset="0"/>
            </a:endParaRPr>
          </a:p>
          <a:p>
            <a:pPr eaLnBrk="0" hangingPunct="0">
              <a:defRPr/>
            </a:pPr>
            <a:r>
              <a:rPr lang="en-US" sz="1400" b="1" u="sng" dirty="0" smtClean="0">
                <a:solidFill>
                  <a:srgbClr val="FF0000"/>
                </a:solidFill>
                <a:cs typeface="Arial" charset="0"/>
              </a:rPr>
              <a:t>Core Essential’s Aligning Components:</a:t>
            </a:r>
          </a:p>
          <a:p>
            <a:pPr eaLnBrk="0" hangingPunct="0">
              <a:buFontTx/>
              <a:buChar char="-"/>
              <a:defRPr/>
            </a:pPr>
            <a:r>
              <a:rPr lang="en-US" sz="1400" dirty="0" smtClean="0">
                <a:solidFill>
                  <a:srgbClr val="FF0000"/>
                </a:solidFill>
                <a:cs typeface="Arial" charset="0"/>
              </a:rPr>
              <a:t>Self-motivation (according to the CEP) is fostered through developing students’ understanding of rules 	(Big 3 - Make Smart Decisions), their awareness of how their behavior affects others (Big 3 	– Treat Others Right), and character strengths (Big 3 – Maximize Your Potential). Our Big 3 	provides the common language and expectations to help foster students’ self-motivation. </a:t>
            </a:r>
          </a:p>
          <a:p>
            <a:pPr eaLnBrk="0" hangingPunct="0">
              <a:buFontTx/>
              <a:buChar char="-"/>
              <a:defRPr/>
            </a:pPr>
            <a:r>
              <a:rPr lang="en-US" sz="1400" dirty="0" smtClean="0">
                <a:solidFill>
                  <a:srgbClr val="FF0000"/>
                </a:solidFill>
                <a:cs typeface="Arial" charset="0"/>
              </a:rPr>
              <a:t>Through our curriculum there are many ideas and tools to help celebrate and recognize 	students that 	display the value in their life. We also offer suggestions in our e-news on how to recognize 	the value in action and encourage you to help students look for and identify when people 	around them and in their world use the value. </a:t>
            </a:r>
          </a:p>
          <a:p>
            <a:pPr eaLnBrk="0" hangingPunct="0">
              <a:buFontTx/>
              <a:buChar char="-"/>
              <a:defRPr/>
            </a:pPr>
            <a:r>
              <a:rPr lang="en-US" sz="1400" dirty="0" smtClean="0">
                <a:solidFill>
                  <a:srgbClr val="FF0000"/>
                </a:solidFill>
                <a:cs typeface="Arial" charset="0"/>
              </a:rPr>
              <a:t>- Staff Training provided by CE on the Big 3 is available and instrumental in kicking off the 	program. Helping students sort existing rules into the Big 3 categories makes our 	program adaptable to all. </a:t>
            </a:r>
          </a:p>
          <a:p>
            <a:pPr eaLnBrk="0" hangingPunct="0">
              <a:buFontTx/>
              <a:buChar char="-"/>
              <a:defRPr/>
            </a:pPr>
            <a:endParaRPr lang="en-US" sz="1400" dirty="0" smtClean="0">
              <a:solidFill>
                <a:srgbClr val="FF0000"/>
              </a:solidFill>
              <a:latin typeface="Arial" charset="0"/>
              <a:cs typeface="Arial" charset="0"/>
            </a:endParaRPr>
          </a:p>
          <a:p>
            <a:pPr eaLnBrk="0" hangingPunct="0">
              <a:defRPr/>
            </a:pPr>
            <a:endParaRPr lang="en-US" dirty="0">
              <a:latin typeface="+mj-lt"/>
              <a:cs typeface="Arial" charset="0"/>
            </a:endParaRPr>
          </a:p>
        </p:txBody>
      </p:sp>
      <p:sp>
        <p:nvSpPr>
          <p:cNvPr id="29702" name="Rectangle 5"/>
          <p:cNvSpPr>
            <a:spLocks noChangeArrowheads="1"/>
          </p:cNvSpPr>
          <p:nvPr/>
        </p:nvSpPr>
        <p:spPr bwMode="auto">
          <a:xfrm>
            <a:off x="2971800" y="344488"/>
            <a:ext cx="3048000" cy="646112"/>
          </a:xfrm>
          <a:prstGeom prst="rect">
            <a:avLst/>
          </a:prstGeom>
          <a:noFill/>
          <a:ln w="9525">
            <a:noFill/>
            <a:miter lim="800000"/>
            <a:headEnd/>
            <a:tailEnd/>
          </a:ln>
        </p:spPr>
        <p:txBody>
          <a:bodyPr>
            <a:spAutoFit/>
          </a:bodyPr>
          <a:lstStyle/>
          <a:p>
            <a:pPr algn="ctr" eaLnBrk="0" hangingPunct="0">
              <a:defRPr/>
            </a:pPr>
            <a:r>
              <a:rPr lang="en-US" sz="3600" b="1" dirty="0">
                <a:solidFill>
                  <a:srgbClr val="FF0000"/>
                </a:solidFill>
                <a:latin typeface="+mj-lt"/>
                <a:cs typeface="Arial" charset="0"/>
              </a:rPr>
              <a:t>Principle 7 </a:t>
            </a:r>
            <a:endParaRPr lang="en-US" sz="3600" dirty="0">
              <a:solidFill>
                <a:srgbClr val="FF0000"/>
              </a:solidFill>
              <a:latin typeface="+mj-lt"/>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1329</Words>
  <Application>Microsoft Office PowerPoint</Application>
  <PresentationFormat>On-screen Show (4:3)</PresentationFormat>
  <Paragraphs>221</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Why Core Essentials?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Why we trust CEP as our Research Authority </vt:lpstr>
      <vt:lpstr>Proof is in the Data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Core Essentials?</dc:title>
  <dc:creator>technician</dc:creator>
  <cp:lastModifiedBy>School</cp:lastModifiedBy>
  <cp:revision>13</cp:revision>
  <dcterms:created xsi:type="dcterms:W3CDTF">2011-12-08T14:15:20Z</dcterms:created>
  <dcterms:modified xsi:type="dcterms:W3CDTF">2013-05-21T18:21:12Z</dcterms:modified>
</cp:coreProperties>
</file>